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8" r:id="rId4"/>
    <p:sldId id="259" r:id="rId5"/>
    <p:sldId id="260" r:id="rId6"/>
    <p:sldId id="266" r:id="rId7"/>
    <p:sldId id="274" r:id="rId8"/>
    <p:sldId id="288" r:id="rId9"/>
    <p:sldId id="264" r:id="rId10"/>
    <p:sldId id="263" r:id="rId11"/>
    <p:sldId id="269" r:id="rId12"/>
    <p:sldId id="270" r:id="rId13"/>
    <p:sldId id="285" r:id="rId14"/>
    <p:sldId id="271" r:id="rId15"/>
    <p:sldId id="290" r:id="rId16"/>
    <p:sldId id="276" r:id="rId17"/>
    <p:sldId id="281" r:id="rId18"/>
    <p:sldId id="293" r:id="rId19"/>
    <p:sldId id="284" r:id="rId20"/>
    <p:sldId id="279" r:id="rId21"/>
    <p:sldId id="283" r:id="rId22"/>
    <p:sldId id="282" r:id="rId23"/>
    <p:sldId id="294" r:id="rId24"/>
    <p:sldId id="295" r:id="rId25"/>
    <p:sldId id="296" r:id="rId26"/>
    <p:sldId id="297" r:id="rId27"/>
    <p:sldId id="301" r:id="rId28"/>
    <p:sldId id="286" r:id="rId29"/>
    <p:sldId id="287" r:id="rId30"/>
    <p:sldId id="289" r:id="rId31"/>
    <p:sldId id="291" r:id="rId32"/>
    <p:sldId id="298" r:id="rId33"/>
    <p:sldId id="302" r:id="rId34"/>
    <p:sldId id="280" r:id="rId35"/>
    <p:sldId id="299" r:id="rId36"/>
    <p:sldId id="300" r:id="rId37"/>
    <p:sldId id="268" r:id="rId38"/>
  </p:sldIdLst>
  <p:sldSz cx="18288000" cy="10287000"/>
  <p:notesSz cx="6858000" cy="9144000"/>
  <p:embeddedFontLst>
    <p:embeddedFont>
      <p:font typeface="Alegreya Sans Bold" panose="020B0604020202020204" charset="0"/>
      <p:regular r:id="rId40"/>
    </p:embeddedFont>
    <p:embeddedFont>
      <p:font typeface="Calibri" panose="020F0502020204030204" pitchFamily="34" charset="0"/>
      <p:regular r:id="rId41"/>
      <p:bold r:id="rId42"/>
      <p:italic r:id="rId43"/>
      <p:boldItalic r:id="rId44"/>
    </p:embeddedFont>
    <p:embeddedFont>
      <p:font typeface="Canva Sans Bold" panose="020B0604020202020204" charset="0"/>
      <p:regular r:id="rId45"/>
    </p:embeddedFont>
    <p:embeddedFont>
      <p:font typeface="Open Sans" panose="020B0606030504020204" pitchFamily="34" charset="0"/>
      <p:regular r:id="rId46"/>
      <p:bold r:id="rId47"/>
      <p:italic r:id="rId48"/>
      <p:boldItalic r:id="rId49"/>
    </p:embeddedFont>
    <p:embeddedFont>
      <p:font typeface="Playlist Script" panose="020B0604020202020204" charset="0"/>
      <p:regular r:id="rId50"/>
    </p:embeddedFont>
    <p:embeddedFont>
      <p:font typeface="Roboto Condensed" panose="02000000000000000000" pitchFamily="2" charset="0"/>
      <p:regular r:id="rId51"/>
      <p:bold r:id="rId52"/>
      <p:italic r:id="rId53"/>
      <p:boldItalic r:id="rId54"/>
    </p:embeddedFont>
    <p:embeddedFont>
      <p:font typeface="Roboto Condensed Bold" panose="02000000000000000000" charset="0"/>
      <p:regular r:id="rId55"/>
    </p:embeddedFont>
    <p:embeddedFont>
      <p:font typeface="Times Neue Roman" panose="020B0604020202020204"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2" d="100"/>
          <a:sy n="52" d="100"/>
        </p:scale>
        <p:origin x="87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C2843B-88E9-40B9-BB7B-CD3F2A0B5FB7}" type="datetimeFigureOut">
              <a:rPr lang="en-IN" smtClean="0"/>
              <a:t>28-05-2023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2774A-F575-4EC2-A683-46E6F0DB3420}" type="slidenum">
              <a:rPr lang="en-IN" smtClean="0"/>
              <a:t>‹#›</a:t>
            </a:fld>
            <a:endParaRPr lang="en-IN"/>
          </a:p>
        </p:txBody>
      </p:sp>
    </p:spTree>
    <p:extLst>
      <p:ext uri="{BB962C8B-B14F-4D97-AF65-F5344CB8AC3E}">
        <p14:creationId xmlns:p14="http://schemas.microsoft.com/office/powerpoint/2010/main" val="17913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B62774A-F575-4EC2-A683-46E6F0DB3420}" type="slidenum">
              <a:rPr lang="en-IN" smtClean="0"/>
              <a:t>1</a:t>
            </a:fld>
            <a:endParaRPr lang="en-IN"/>
          </a:p>
        </p:txBody>
      </p:sp>
    </p:spTree>
    <p:extLst>
      <p:ext uri="{BB962C8B-B14F-4D97-AF65-F5344CB8AC3E}">
        <p14:creationId xmlns:p14="http://schemas.microsoft.com/office/powerpoint/2010/main" val="2037008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B62774A-F575-4EC2-A683-46E6F0DB3420}" type="slidenum">
              <a:rPr lang="en-IN" smtClean="0"/>
              <a:t>5</a:t>
            </a:fld>
            <a:endParaRPr lang="en-IN"/>
          </a:p>
        </p:txBody>
      </p:sp>
    </p:spTree>
    <p:extLst>
      <p:ext uri="{BB962C8B-B14F-4D97-AF65-F5344CB8AC3E}">
        <p14:creationId xmlns:p14="http://schemas.microsoft.com/office/powerpoint/2010/main" val="2767138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B62774A-F575-4EC2-A683-46E6F0DB3420}" type="slidenum">
              <a:rPr lang="en-IN" smtClean="0"/>
              <a:t>34</a:t>
            </a:fld>
            <a:endParaRPr lang="en-IN"/>
          </a:p>
        </p:txBody>
      </p:sp>
    </p:spTree>
    <p:extLst>
      <p:ext uri="{BB962C8B-B14F-4D97-AF65-F5344CB8AC3E}">
        <p14:creationId xmlns:p14="http://schemas.microsoft.com/office/powerpoint/2010/main" val="255009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B62774A-F575-4EC2-A683-46E6F0DB3420}" type="slidenum">
              <a:rPr lang="en-IN" smtClean="0"/>
              <a:t>35</a:t>
            </a:fld>
            <a:endParaRPr lang="en-IN"/>
          </a:p>
        </p:txBody>
      </p:sp>
    </p:spTree>
    <p:extLst>
      <p:ext uri="{BB962C8B-B14F-4D97-AF65-F5344CB8AC3E}">
        <p14:creationId xmlns:p14="http://schemas.microsoft.com/office/powerpoint/2010/main" val="504411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B62774A-F575-4EC2-A683-46E6F0DB3420}" type="slidenum">
              <a:rPr lang="en-IN" smtClean="0"/>
              <a:t>36</a:t>
            </a:fld>
            <a:endParaRPr lang="en-IN"/>
          </a:p>
        </p:txBody>
      </p:sp>
    </p:spTree>
    <p:extLst>
      <p:ext uri="{BB962C8B-B14F-4D97-AF65-F5344CB8AC3E}">
        <p14:creationId xmlns:p14="http://schemas.microsoft.com/office/powerpoint/2010/main" val="812153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9.JPG"/><Relationship Id="rId4" Type="http://schemas.openxmlformats.org/officeDocument/2006/relationships/image" Target="../media/image48.JP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hyperlink" Target="https://www.researchgate.net/profile/Manish-Goel-5" TargetMode="External"/><Relationship Id="rId13" Type="http://schemas.openxmlformats.org/officeDocument/2006/relationships/hyperlink" Target="https://agupubs.onlinelibrary.wiley.com/action/doSearch?ContribAuthorRaw=Shprits%2C+Y" TargetMode="External"/><Relationship Id="rId3" Type="http://schemas.openxmlformats.org/officeDocument/2006/relationships/image" Target="../media/image1.png"/><Relationship Id="rId7" Type="http://schemas.openxmlformats.org/officeDocument/2006/relationships/hyperlink" Target="https://arxiv.org/search/stat?searchtype=author&amp;query=Teh%2C+Y+W" TargetMode="External"/><Relationship Id="rId12" Type="http://schemas.openxmlformats.org/officeDocument/2006/relationships/hyperlink" Target="https://agupubs.onlinelibrary.wiley.com/action/doSearch?ContribAuthorRaw=Ghil%2C+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arxiv.org/search/stat?searchtype=author&amp;query=Rivera%2C+N" TargetMode="External"/><Relationship Id="rId11" Type="http://schemas.openxmlformats.org/officeDocument/2006/relationships/hyperlink" Target="https://agupubs.onlinelibrary.wiley.com/action/doSearch?ContribAuthorRaw=Kondrashov%2C+D" TargetMode="External"/><Relationship Id="rId5" Type="http://schemas.openxmlformats.org/officeDocument/2006/relationships/hyperlink" Target="https://arxiv.org/search/stat?searchtype=author&amp;query=Fern%C3%A1ndez%2C+T" TargetMode="External"/><Relationship Id="rId10" Type="http://schemas.openxmlformats.org/officeDocument/2006/relationships/hyperlink" Target="https://www.researchgate.net/profile/Jugal-Kishore-2" TargetMode="External"/><Relationship Id="rId4" Type="http://schemas.openxmlformats.org/officeDocument/2006/relationships/image" Target="../media/image2.png"/><Relationship Id="rId9" Type="http://schemas.openxmlformats.org/officeDocument/2006/relationships/hyperlink" Target="https://www.researchgate.net/scientific-contributions/Pardeep-Khanna-2163313268"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blog.iseekplant.com.au/blog/worlds-biggest-dump-trucks#:~:text=An%20ultra%2Dclass%20mining%20dump,high%20and%209.87%20metres%20wide" TargetMode="Externa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366625" y="1679036"/>
            <a:ext cx="13554749" cy="2233945"/>
          </a:xfrm>
          <a:prstGeom prst="rect">
            <a:avLst/>
          </a:prstGeom>
        </p:spPr>
        <p:txBody>
          <a:bodyPr lIns="0" tIns="0" rIns="0" bIns="0" rtlCol="0" anchor="t">
            <a:spAutoFit/>
          </a:bodyPr>
          <a:lstStyle/>
          <a:p>
            <a:pPr algn="ctr">
              <a:lnSpc>
                <a:spcPts val="9240"/>
              </a:lnSpc>
            </a:pPr>
            <a:r>
              <a:rPr lang="en-US" sz="6600" dirty="0">
                <a:solidFill>
                  <a:schemeClr val="tx1">
                    <a:lumMod val="95000"/>
                    <a:lumOff val="5000"/>
                  </a:schemeClr>
                </a:solidFill>
                <a:latin typeface="Alegreya Sans Bold"/>
              </a:rPr>
              <a:t>PREDICTING REMAINING USEFUL LIFE OF AIR FILTERS</a:t>
            </a:r>
          </a:p>
        </p:txBody>
      </p:sp>
      <p:sp>
        <p:nvSpPr>
          <p:cNvPr id="7" name="TextBox 7"/>
          <p:cNvSpPr txBox="1"/>
          <p:nvPr/>
        </p:nvSpPr>
        <p:spPr>
          <a:xfrm>
            <a:off x="2559681" y="4453817"/>
            <a:ext cx="13168638" cy="3036409"/>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Bold"/>
              </a:rPr>
              <a:t>Final Dissertation</a:t>
            </a:r>
          </a:p>
          <a:p>
            <a:pPr algn="ctr">
              <a:lnSpc>
                <a:spcPts val="4759"/>
              </a:lnSpc>
            </a:pPr>
            <a:r>
              <a:rPr lang="en-US" sz="3399" dirty="0">
                <a:solidFill>
                  <a:srgbClr val="000000"/>
                </a:solidFill>
                <a:latin typeface="Canva Sans Bold"/>
              </a:rPr>
              <a:t>Masters of Technology in Data science (School of Technology),</a:t>
            </a:r>
          </a:p>
          <a:p>
            <a:pPr algn="ctr">
              <a:lnSpc>
                <a:spcPts val="4759"/>
              </a:lnSpc>
            </a:pPr>
            <a:r>
              <a:rPr lang="en-US" sz="3399" dirty="0">
                <a:solidFill>
                  <a:srgbClr val="000000"/>
                </a:solidFill>
                <a:latin typeface="Canva Sans Bold"/>
              </a:rPr>
              <a:t>Pandit Deendayal Energy University</a:t>
            </a:r>
          </a:p>
          <a:p>
            <a:pPr algn="ctr">
              <a:lnSpc>
                <a:spcPts val="4759"/>
              </a:lnSpc>
            </a:pPr>
            <a:endParaRPr lang="en-US" sz="3399" dirty="0">
              <a:solidFill>
                <a:srgbClr val="000000"/>
              </a:solidFill>
              <a:latin typeface="Canva Sans Bold"/>
            </a:endParaRPr>
          </a:p>
          <a:p>
            <a:pPr algn="ctr">
              <a:lnSpc>
                <a:spcPts val="4759"/>
              </a:lnSpc>
            </a:pPr>
            <a:r>
              <a:rPr lang="en-US" sz="3399" dirty="0">
                <a:solidFill>
                  <a:srgbClr val="000000"/>
                </a:solidFill>
                <a:latin typeface="Canva Sans Bold"/>
              </a:rPr>
              <a:t> </a:t>
            </a:r>
          </a:p>
        </p:txBody>
      </p:sp>
      <p:sp>
        <p:nvSpPr>
          <p:cNvPr id="8" name="TextBox 8"/>
          <p:cNvSpPr txBox="1"/>
          <p:nvPr/>
        </p:nvSpPr>
        <p:spPr>
          <a:xfrm>
            <a:off x="6121520" y="6622631"/>
            <a:ext cx="6044958" cy="2816861"/>
          </a:xfrm>
          <a:prstGeom prst="rect">
            <a:avLst/>
          </a:prstGeom>
        </p:spPr>
        <p:txBody>
          <a:bodyPr lIns="0" tIns="0" rIns="0" bIns="0" rtlCol="0" anchor="t">
            <a:spAutoFit/>
          </a:bodyPr>
          <a:lstStyle/>
          <a:p>
            <a:pPr algn="ctr">
              <a:lnSpc>
                <a:spcPts val="3743"/>
              </a:lnSpc>
            </a:pPr>
            <a:r>
              <a:rPr lang="en-US" sz="2674" dirty="0">
                <a:solidFill>
                  <a:srgbClr val="000000"/>
                </a:solidFill>
                <a:latin typeface="Canva Sans Bold"/>
              </a:rPr>
              <a:t>Presented by</a:t>
            </a:r>
          </a:p>
          <a:p>
            <a:pPr algn="ctr">
              <a:lnSpc>
                <a:spcPts val="3743"/>
              </a:lnSpc>
            </a:pPr>
            <a:endParaRPr lang="en-US" sz="2674" dirty="0">
              <a:solidFill>
                <a:srgbClr val="000000"/>
              </a:solidFill>
              <a:latin typeface="Canva Sans Bold"/>
            </a:endParaRPr>
          </a:p>
          <a:p>
            <a:pPr algn="ctr">
              <a:lnSpc>
                <a:spcPts val="3743"/>
              </a:lnSpc>
            </a:pPr>
            <a:r>
              <a:rPr lang="en-US" sz="2674" dirty="0">
                <a:solidFill>
                  <a:srgbClr val="000000"/>
                </a:solidFill>
                <a:latin typeface="Canva Sans Bold"/>
              </a:rPr>
              <a:t>Patel Jainil </a:t>
            </a:r>
            <a:r>
              <a:rPr lang="en-US" sz="2674" dirty="0" err="1">
                <a:solidFill>
                  <a:srgbClr val="000000"/>
                </a:solidFill>
                <a:latin typeface="Canva Sans Bold"/>
              </a:rPr>
              <a:t>Pravinbhai</a:t>
            </a:r>
            <a:r>
              <a:rPr lang="en-US" sz="2674" dirty="0">
                <a:solidFill>
                  <a:srgbClr val="000000"/>
                </a:solidFill>
                <a:latin typeface="Canva Sans Bold"/>
              </a:rPr>
              <a:t> (21MDS005)</a:t>
            </a:r>
          </a:p>
          <a:p>
            <a:pPr algn="ctr">
              <a:lnSpc>
                <a:spcPts val="3743"/>
              </a:lnSpc>
            </a:pPr>
            <a:r>
              <a:rPr lang="en-US" sz="2674" dirty="0" err="1">
                <a:solidFill>
                  <a:srgbClr val="000000"/>
                </a:solidFill>
                <a:latin typeface="Canva Sans Bold"/>
              </a:rPr>
              <a:t>M.Tech</a:t>
            </a:r>
            <a:r>
              <a:rPr lang="en-US" sz="2674" dirty="0">
                <a:solidFill>
                  <a:srgbClr val="000000"/>
                </a:solidFill>
                <a:latin typeface="Canva Sans Bold"/>
              </a:rPr>
              <a:t>. Data Science</a:t>
            </a:r>
          </a:p>
          <a:p>
            <a:pPr algn="ctr">
              <a:lnSpc>
                <a:spcPts val="3743"/>
              </a:lnSpc>
            </a:pPr>
            <a:r>
              <a:rPr lang="en-US" sz="2674" dirty="0">
                <a:solidFill>
                  <a:srgbClr val="000000"/>
                </a:solidFill>
                <a:latin typeface="Canva Sans Bold"/>
              </a:rPr>
              <a:t>PDEU</a:t>
            </a:r>
          </a:p>
          <a:p>
            <a:pPr algn="ctr">
              <a:lnSpc>
                <a:spcPts val="3743"/>
              </a:lnSpc>
            </a:pPr>
            <a:endParaRPr lang="en-US" sz="2674" dirty="0">
              <a:solidFill>
                <a:srgbClr val="000000"/>
              </a:solidFill>
              <a:latin typeface="Canva Sans Bold"/>
            </a:endParaRPr>
          </a:p>
        </p:txBody>
      </p:sp>
      <p:sp>
        <p:nvSpPr>
          <p:cNvPr id="9" name="TextBox 9"/>
          <p:cNvSpPr txBox="1"/>
          <p:nvPr/>
        </p:nvSpPr>
        <p:spPr>
          <a:xfrm>
            <a:off x="215563" y="7490226"/>
            <a:ext cx="5690779" cy="1867884"/>
          </a:xfrm>
          <a:prstGeom prst="rect">
            <a:avLst/>
          </a:prstGeom>
        </p:spPr>
        <p:txBody>
          <a:bodyPr lIns="0" tIns="0" rIns="0" bIns="0" rtlCol="0" anchor="t">
            <a:spAutoFit/>
          </a:bodyPr>
          <a:lstStyle/>
          <a:p>
            <a:pPr algn="ctr">
              <a:lnSpc>
                <a:spcPts val="3743"/>
              </a:lnSpc>
            </a:pPr>
            <a:r>
              <a:rPr lang="en-US" sz="2674" dirty="0">
                <a:solidFill>
                  <a:srgbClr val="000000"/>
                </a:solidFill>
                <a:latin typeface="Canva Sans Bold"/>
              </a:rPr>
              <a:t>Internal Guide</a:t>
            </a:r>
          </a:p>
          <a:p>
            <a:pPr algn="ctr">
              <a:lnSpc>
                <a:spcPts val="3743"/>
              </a:lnSpc>
            </a:pPr>
            <a:r>
              <a:rPr lang="en-US" sz="2674" dirty="0">
                <a:solidFill>
                  <a:srgbClr val="000000"/>
                </a:solidFill>
                <a:latin typeface="Canva Sans Bold"/>
              </a:rPr>
              <a:t>Dr. Shilpa Pandey</a:t>
            </a:r>
          </a:p>
          <a:p>
            <a:pPr algn="ctr">
              <a:lnSpc>
                <a:spcPts val="3743"/>
              </a:lnSpc>
            </a:pPr>
            <a:r>
              <a:rPr lang="en-US" sz="2674" dirty="0">
                <a:solidFill>
                  <a:srgbClr val="000000"/>
                </a:solidFill>
                <a:latin typeface="Canva Sans Bold"/>
              </a:rPr>
              <a:t>School of Technology</a:t>
            </a:r>
          </a:p>
          <a:p>
            <a:pPr algn="ctr">
              <a:lnSpc>
                <a:spcPts val="3743"/>
              </a:lnSpc>
            </a:pPr>
            <a:r>
              <a:rPr lang="en-US" sz="2674" dirty="0">
                <a:solidFill>
                  <a:srgbClr val="000000"/>
                </a:solidFill>
                <a:latin typeface="Canva Sans Bold"/>
              </a:rPr>
              <a:t>PDEU</a:t>
            </a:r>
          </a:p>
        </p:txBody>
      </p:sp>
      <p:sp>
        <p:nvSpPr>
          <p:cNvPr id="10" name="TextBox 10"/>
          <p:cNvSpPr txBox="1"/>
          <p:nvPr/>
        </p:nvSpPr>
        <p:spPr>
          <a:xfrm>
            <a:off x="12597221" y="7490226"/>
            <a:ext cx="5690779" cy="2342373"/>
          </a:xfrm>
          <a:prstGeom prst="rect">
            <a:avLst/>
          </a:prstGeom>
        </p:spPr>
        <p:txBody>
          <a:bodyPr lIns="0" tIns="0" rIns="0" bIns="0" rtlCol="0" anchor="t">
            <a:spAutoFit/>
          </a:bodyPr>
          <a:lstStyle/>
          <a:p>
            <a:pPr algn="ctr">
              <a:lnSpc>
                <a:spcPts val="3743"/>
              </a:lnSpc>
            </a:pPr>
            <a:r>
              <a:rPr lang="en-US" sz="2674" dirty="0">
                <a:solidFill>
                  <a:srgbClr val="000000"/>
                </a:solidFill>
                <a:latin typeface="Canva Sans Bold"/>
              </a:rPr>
              <a:t>External Supervisor</a:t>
            </a:r>
          </a:p>
          <a:p>
            <a:pPr algn="ctr">
              <a:lnSpc>
                <a:spcPts val="3743"/>
              </a:lnSpc>
            </a:pPr>
            <a:r>
              <a:rPr lang="en-US" sz="2674" dirty="0" err="1">
                <a:solidFill>
                  <a:srgbClr val="000000"/>
                </a:solidFill>
                <a:latin typeface="Canva Sans Bold"/>
              </a:rPr>
              <a:t>Nilima</a:t>
            </a:r>
            <a:r>
              <a:rPr lang="en-US" sz="2674" dirty="0">
                <a:solidFill>
                  <a:srgbClr val="000000"/>
                </a:solidFill>
                <a:latin typeface="Canva Sans Bold"/>
              </a:rPr>
              <a:t> Gautam </a:t>
            </a:r>
          </a:p>
          <a:p>
            <a:pPr algn="ctr">
              <a:lnSpc>
                <a:spcPts val="3743"/>
              </a:lnSpc>
            </a:pPr>
            <a:r>
              <a:rPr lang="en-US" sz="2674" dirty="0">
                <a:solidFill>
                  <a:srgbClr val="000000"/>
                </a:solidFill>
                <a:latin typeface="Canva Sans Bold"/>
              </a:rPr>
              <a:t>Lead Data Scientist</a:t>
            </a:r>
          </a:p>
          <a:p>
            <a:pPr algn="ctr">
              <a:lnSpc>
                <a:spcPts val="3743"/>
              </a:lnSpc>
            </a:pPr>
            <a:r>
              <a:rPr lang="en-US" sz="2674" dirty="0" err="1">
                <a:solidFill>
                  <a:srgbClr val="000000"/>
                </a:solidFill>
                <a:latin typeface="Canva Sans Bold"/>
              </a:rPr>
              <a:t>CereBulb</a:t>
            </a:r>
            <a:r>
              <a:rPr lang="en-US" sz="2674" dirty="0">
                <a:solidFill>
                  <a:srgbClr val="000000"/>
                </a:solidFill>
                <a:latin typeface="Canva Sans Bold"/>
              </a:rPr>
              <a:t> India Pvt Ltd</a:t>
            </a:r>
          </a:p>
          <a:p>
            <a:pPr algn="ctr">
              <a:lnSpc>
                <a:spcPts val="3743"/>
              </a:lnSpc>
            </a:pPr>
            <a:endParaRPr lang="en-US" sz="2674" dirty="0">
              <a:solidFill>
                <a:srgbClr val="000000"/>
              </a:solidFill>
              <a:latin typeface="Canva Sans Bold"/>
            </a:endParaRPr>
          </a:p>
        </p:txBody>
      </p:sp>
      <p:pic>
        <p:nvPicPr>
          <p:cNvPr id="11" name="Picture 7">
            <a:extLst>
              <a:ext uri="{FF2B5EF4-FFF2-40B4-BE49-F238E27FC236}">
                <a16:creationId xmlns:a16="http://schemas.microsoft.com/office/drawing/2014/main" id="{F51F7F55-9209-FC5E-5540-352D45460F4A}"/>
              </a:ext>
            </a:extLst>
          </p:cNvPr>
          <p:cNvPicPr>
            <a:picLocks noChangeAspect="1"/>
          </p:cNvPicPr>
          <p:nvPr/>
        </p:nvPicPr>
        <p:blipFill>
          <a:blip r:embed="rId3"/>
          <a:srcRect/>
          <a:stretch>
            <a:fillRect/>
          </a:stretch>
        </p:blipFill>
        <p:spPr>
          <a:xfrm>
            <a:off x="15873412" y="517761"/>
            <a:ext cx="1983242" cy="689157"/>
          </a:xfrm>
          <a:prstGeom prst="rect">
            <a:avLst/>
          </a:prstGeom>
        </p:spPr>
      </p:pic>
      <p:pic>
        <p:nvPicPr>
          <p:cNvPr id="12" name="Picture 6">
            <a:extLst>
              <a:ext uri="{FF2B5EF4-FFF2-40B4-BE49-F238E27FC236}">
                <a16:creationId xmlns:a16="http://schemas.microsoft.com/office/drawing/2014/main" id="{E9563129-2C0F-23E3-F4CE-D21D9B43AABB}"/>
              </a:ext>
            </a:extLst>
          </p:cNvPr>
          <p:cNvPicPr>
            <a:picLocks noChangeAspect="1"/>
          </p:cNvPicPr>
          <p:nvPr/>
        </p:nvPicPr>
        <p:blipFill>
          <a:blip r:embed="rId4"/>
          <a:srcRect/>
          <a:stretch>
            <a:fillRect/>
          </a:stretch>
        </p:blipFill>
        <p:spPr>
          <a:xfrm>
            <a:off x="201276" y="192980"/>
            <a:ext cx="1270650" cy="1338720"/>
          </a:xfrm>
          <a:prstGeom prst="rect">
            <a:avLst/>
          </a:prstGeom>
        </p:spPr>
      </p:pic>
      <p:cxnSp>
        <p:nvCxnSpPr>
          <p:cNvPr id="3" name="Straight Connector 2">
            <a:extLst>
              <a:ext uri="{FF2B5EF4-FFF2-40B4-BE49-F238E27FC236}">
                <a16:creationId xmlns:a16="http://schemas.microsoft.com/office/drawing/2014/main" id="{77F9FC01-E923-6330-0C5B-7D859614FB3A}"/>
              </a:ext>
            </a:extLst>
          </p:cNvPr>
          <p:cNvCxnSpPr>
            <a:cxnSpLocks/>
          </p:cNvCxnSpPr>
          <p:nvPr/>
        </p:nvCxnSpPr>
        <p:spPr>
          <a:xfrm>
            <a:off x="5105400" y="4152900"/>
            <a:ext cx="7644221" cy="0"/>
          </a:xfrm>
          <a:prstGeom prst="line">
            <a:avLst/>
          </a:prstGeom>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16103482" y="339543"/>
            <a:ext cx="1983242" cy="689157"/>
          </a:xfrm>
          <a:prstGeom prst="rect">
            <a:avLst/>
          </a:prstGeom>
        </p:spPr>
      </p:pic>
      <p:pic>
        <p:nvPicPr>
          <p:cNvPr id="7" name="Picture 7"/>
          <p:cNvPicPr>
            <a:picLocks noChangeAspect="1"/>
          </p:cNvPicPr>
          <p:nvPr/>
        </p:nvPicPr>
        <p:blipFill>
          <a:blip r:embed="rId3"/>
          <a:srcRect/>
          <a:stretch>
            <a:fillRect/>
          </a:stretch>
        </p:blipFill>
        <p:spPr>
          <a:xfrm>
            <a:off x="-204217" y="4622435"/>
            <a:ext cx="8250089" cy="4641547"/>
          </a:xfrm>
          <a:prstGeom prst="rect">
            <a:avLst/>
          </a:prstGeom>
        </p:spPr>
      </p:pic>
      <p:sp>
        <p:nvSpPr>
          <p:cNvPr id="10" name="TextBox 10"/>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DATASET</a:t>
            </a:r>
          </a:p>
        </p:txBody>
      </p:sp>
      <p:sp>
        <p:nvSpPr>
          <p:cNvPr id="11" name="TextBox 11"/>
          <p:cNvSpPr txBox="1"/>
          <p:nvPr/>
        </p:nvSpPr>
        <p:spPr>
          <a:xfrm>
            <a:off x="582047" y="2371540"/>
            <a:ext cx="7769119" cy="2603277"/>
          </a:xfrm>
          <a:prstGeom prst="rect">
            <a:avLst/>
          </a:prstGeom>
        </p:spPr>
        <p:txBody>
          <a:bodyPr wrap="square" lIns="0" tIns="0" rIns="0" bIns="0" rtlCol="0" anchor="t">
            <a:spAutoFit/>
          </a:bodyPr>
          <a:lstStyle/>
          <a:p>
            <a:pPr>
              <a:lnSpc>
                <a:spcPts val="2880"/>
              </a:lnSpc>
            </a:pPr>
            <a:r>
              <a:rPr lang="en-US" sz="2800" dirty="0">
                <a:solidFill>
                  <a:srgbClr val="000000"/>
                </a:solidFill>
                <a:latin typeface="Times New Roman" panose="02020603050405020304" pitchFamily="18" charset="0"/>
                <a:cs typeface="Times New Roman" panose="02020603050405020304" pitchFamily="18" charset="0"/>
              </a:rPr>
              <a:t>There are four parts of filters in a mining vehicle.</a:t>
            </a:r>
          </a:p>
          <a:p>
            <a:pPr>
              <a:lnSpc>
                <a:spcPts val="2880"/>
              </a:lnSpc>
            </a:pPr>
            <a:endParaRPr lang="en-US" sz="2800" dirty="0">
              <a:solidFill>
                <a:srgbClr val="000000"/>
              </a:solidFill>
              <a:latin typeface="Times New Roman" panose="02020603050405020304" pitchFamily="18" charset="0"/>
              <a:cs typeface="Times New Roman" panose="02020603050405020304" pitchFamily="18" charset="0"/>
            </a:endParaRPr>
          </a:p>
          <a:p>
            <a:pPr>
              <a:lnSpc>
                <a:spcPts val="2880"/>
              </a:lnSpc>
            </a:pPr>
            <a:r>
              <a:rPr lang="en-US" sz="2800" dirty="0">
                <a:solidFill>
                  <a:srgbClr val="000000"/>
                </a:solidFill>
                <a:latin typeface="Times New Roman" panose="02020603050405020304" pitchFamily="18" charset="0"/>
                <a:cs typeface="Times New Roman" panose="02020603050405020304" pitchFamily="18" charset="0"/>
              </a:rPr>
              <a:t>1.Inner Right Air-Filter </a:t>
            </a:r>
          </a:p>
          <a:p>
            <a:pPr>
              <a:lnSpc>
                <a:spcPts val="2880"/>
              </a:lnSpc>
            </a:pPr>
            <a:r>
              <a:rPr lang="en-US" sz="2800" dirty="0">
                <a:solidFill>
                  <a:srgbClr val="000000"/>
                </a:solidFill>
                <a:latin typeface="Times New Roman" panose="02020603050405020304" pitchFamily="18" charset="0"/>
                <a:cs typeface="Times New Roman" panose="02020603050405020304" pitchFamily="18" charset="0"/>
              </a:rPr>
              <a:t>2.Inner Left Air-Filter</a:t>
            </a:r>
          </a:p>
          <a:p>
            <a:pPr>
              <a:lnSpc>
                <a:spcPts val="2880"/>
              </a:lnSpc>
            </a:pPr>
            <a:r>
              <a:rPr lang="en-US" sz="2800" dirty="0">
                <a:solidFill>
                  <a:srgbClr val="000000"/>
                </a:solidFill>
                <a:latin typeface="Times New Roman" panose="02020603050405020304" pitchFamily="18" charset="0"/>
                <a:cs typeface="Times New Roman" panose="02020603050405020304" pitchFamily="18" charset="0"/>
              </a:rPr>
              <a:t>3.Outer Right Air-Filter</a:t>
            </a:r>
          </a:p>
          <a:p>
            <a:pPr>
              <a:lnSpc>
                <a:spcPts val="2880"/>
              </a:lnSpc>
            </a:pPr>
            <a:r>
              <a:rPr lang="en-US" sz="2800" dirty="0">
                <a:solidFill>
                  <a:srgbClr val="000000"/>
                </a:solidFill>
                <a:latin typeface="Times New Roman" panose="02020603050405020304" pitchFamily="18" charset="0"/>
                <a:cs typeface="Times New Roman" panose="02020603050405020304" pitchFamily="18" charset="0"/>
              </a:rPr>
              <a:t>4.Outer Left Air-Filter</a:t>
            </a:r>
          </a:p>
          <a:p>
            <a:pPr>
              <a:lnSpc>
                <a:spcPts val="2880"/>
              </a:lnSpc>
            </a:pPr>
            <a:endParaRPr lang="en-US" sz="2800" dirty="0">
              <a:solidFill>
                <a:srgbClr val="000000"/>
              </a:solidFill>
              <a:latin typeface="Times New Roman" panose="02020603050405020304" pitchFamily="18" charset="0"/>
              <a:cs typeface="Times New Roman" panose="02020603050405020304" pitchFamily="18" charset="0"/>
            </a:endParaRPr>
          </a:p>
        </p:txBody>
      </p:sp>
      <p:sp>
        <p:nvSpPr>
          <p:cNvPr id="13" name="TextBox 39">
            <a:extLst>
              <a:ext uri="{FF2B5EF4-FFF2-40B4-BE49-F238E27FC236}">
                <a16:creationId xmlns:a16="http://schemas.microsoft.com/office/drawing/2014/main" id="{6B9FE9F9-E696-B0A5-C91C-FE0DDA1733DB}"/>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11</a:t>
            </a:r>
          </a:p>
        </p:txBody>
      </p:sp>
      <p:sp>
        <p:nvSpPr>
          <p:cNvPr id="15" name="TextBox 11">
            <a:extLst>
              <a:ext uri="{FF2B5EF4-FFF2-40B4-BE49-F238E27FC236}">
                <a16:creationId xmlns:a16="http://schemas.microsoft.com/office/drawing/2014/main" id="{1BAEDE14-D4EA-720E-8315-B1F63D2CF22A}"/>
              </a:ext>
            </a:extLst>
          </p:cNvPr>
          <p:cNvSpPr txBox="1"/>
          <p:nvPr/>
        </p:nvSpPr>
        <p:spPr>
          <a:xfrm>
            <a:off x="9325984" y="8914001"/>
            <a:ext cx="7769119" cy="743793"/>
          </a:xfrm>
          <a:prstGeom prst="rect">
            <a:avLst/>
          </a:prstGeom>
        </p:spPr>
        <p:txBody>
          <a:bodyPr wrap="square" lIns="0" tIns="0" rIns="0" bIns="0" rtlCol="0" anchor="t">
            <a:spAutoFit/>
          </a:bodyPr>
          <a:lstStyle/>
          <a:p>
            <a:pPr algn="ctr">
              <a:lnSpc>
                <a:spcPts val="2880"/>
              </a:lnSpc>
            </a:pPr>
            <a:r>
              <a:rPr lang="en-US" sz="2800" dirty="0">
                <a:solidFill>
                  <a:srgbClr val="000000"/>
                </a:solidFill>
                <a:latin typeface="Times New Roman" panose="02020603050405020304" pitchFamily="18" charset="0"/>
                <a:cs typeface="Times New Roman" panose="02020603050405020304" pitchFamily="18" charset="0"/>
              </a:rPr>
              <a:t>Data was collected from 65 different Vehicles at random time intervals</a:t>
            </a:r>
          </a:p>
        </p:txBody>
      </p:sp>
      <p:pic>
        <p:nvPicPr>
          <p:cNvPr id="16" name="Picture 6">
            <a:extLst>
              <a:ext uri="{FF2B5EF4-FFF2-40B4-BE49-F238E27FC236}">
                <a16:creationId xmlns:a16="http://schemas.microsoft.com/office/drawing/2014/main" id="{3503796A-C86F-B631-8B51-35187DD519F0}"/>
              </a:ext>
            </a:extLst>
          </p:cNvPr>
          <p:cNvPicPr>
            <a:picLocks noChangeAspect="1"/>
          </p:cNvPicPr>
          <p:nvPr/>
        </p:nvPicPr>
        <p:blipFill>
          <a:blip r:embed="rId4"/>
          <a:srcRect/>
          <a:stretch>
            <a:fillRect/>
          </a:stretch>
        </p:blipFill>
        <p:spPr>
          <a:xfrm>
            <a:off x="201276" y="192980"/>
            <a:ext cx="1270650" cy="1338720"/>
          </a:xfrm>
          <a:prstGeom prst="rect">
            <a:avLst/>
          </a:prstGeom>
        </p:spPr>
      </p:pic>
      <p:pic>
        <p:nvPicPr>
          <p:cNvPr id="5" name="Picture 4">
            <a:extLst>
              <a:ext uri="{FF2B5EF4-FFF2-40B4-BE49-F238E27FC236}">
                <a16:creationId xmlns:a16="http://schemas.microsoft.com/office/drawing/2014/main" id="{9B9E66DE-CD46-BDE2-8977-92669A42E63A}"/>
              </a:ext>
            </a:extLst>
          </p:cNvPr>
          <p:cNvPicPr>
            <a:picLocks noChangeAspect="1"/>
          </p:cNvPicPr>
          <p:nvPr/>
        </p:nvPicPr>
        <p:blipFill>
          <a:blip r:embed="rId5"/>
          <a:stretch>
            <a:fillRect/>
          </a:stretch>
        </p:blipFill>
        <p:spPr>
          <a:xfrm>
            <a:off x="7940956" y="2013026"/>
            <a:ext cx="10058400" cy="6560068"/>
          </a:xfrm>
          <a:prstGeom prst="rect">
            <a:avLst/>
          </a:prstGeom>
        </p:spPr>
      </p:pic>
      <p:sp>
        <p:nvSpPr>
          <p:cNvPr id="8" name="TextBox 7">
            <a:extLst>
              <a:ext uri="{FF2B5EF4-FFF2-40B4-BE49-F238E27FC236}">
                <a16:creationId xmlns:a16="http://schemas.microsoft.com/office/drawing/2014/main" id="{EC5046F5-7CE8-CDB2-FC81-888077F4248E}"/>
              </a:ext>
            </a:extLst>
          </p:cNvPr>
          <p:cNvSpPr txBox="1"/>
          <p:nvPr/>
        </p:nvSpPr>
        <p:spPr>
          <a:xfrm flipH="1">
            <a:off x="12192915" y="8383834"/>
            <a:ext cx="1554481" cy="461665"/>
          </a:xfrm>
          <a:prstGeom prst="rect">
            <a:avLst/>
          </a:prstGeom>
          <a:noFill/>
        </p:spPr>
        <p:txBody>
          <a:bodyPr wrap="square" rtlCol="0">
            <a:spAutoFit/>
          </a:bodyPr>
          <a:lstStyle/>
          <a:p>
            <a:pPr algn="ctr"/>
            <a:r>
              <a:rPr lang="en-US" sz="2400" b="1" dirty="0"/>
              <a:t>Fig 6</a:t>
            </a:r>
            <a:endParaRPr lang="en-IN" sz="2400" b="1" dirty="0"/>
          </a:p>
        </p:txBody>
      </p:sp>
      <p:sp>
        <p:nvSpPr>
          <p:cNvPr id="12" name="TextBox 11">
            <a:extLst>
              <a:ext uri="{FF2B5EF4-FFF2-40B4-BE49-F238E27FC236}">
                <a16:creationId xmlns:a16="http://schemas.microsoft.com/office/drawing/2014/main" id="{B53B5780-3A24-D323-ED79-9A410475C7B3}"/>
              </a:ext>
            </a:extLst>
          </p:cNvPr>
          <p:cNvSpPr txBox="1"/>
          <p:nvPr/>
        </p:nvSpPr>
        <p:spPr>
          <a:xfrm>
            <a:off x="3494352" y="9055064"/>
            <a:ext cx="852949" cy="461665"/>
          </a:xfrm>
          <a:prstGeom prst="rect">
            <a:avLst/>
          </a:prstGeom>
          <a:noFill/>
        </p:spPr>
        <p:txBody>
          <a:bodyPr wrap="square">
            <a:spAutoFit/>
          </a:bodyPr>
          <a:lstStyle/>
          <a:p>
            <a:pPr algn="ctr"/>
            <a:r>
              <a:rPr lang="en-US" sz="2400" b="1" dirty="0"/>
              <a:t>Fig 5</a:t>
            </a:r>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16103482" y="339543"/>
            <a:ext cx="1983242" cy="689157"/>
          </a:xfrm>
          <a:prstGeom prst="rect">
            <a:avLst/>
          </a:prstGeom>
        </p:spPr>
      </p:pic>
      <p:sp>
        <p:nvSpPr>
          <p:cNvPr id="10" name="TextBox 10"/>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DATASET</a:t>
            </a:r>
          </a:p>
        </p:txBody>
      </p:sp>
      <p:sp>
        <p:nvSpPr>
          <p:cNvPr id="13" name="TextBox 39">
            <a:extLst>
              <a:ext uri="{FF2B5EF4-FFF2-40B4-BE49-F238E27FC236}">
                <a16:creationId xmlns:a16="http://schemas.microsoft.com/office/drawing/2014/main" id="{6B9FE9F9-E696-B0A5-C91C-FE0DDA1733DB}"/>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12</a:t>
            </a:r>
          </a:p>
        </p:txBody>
      </p:sp>
      <p:sp>
        <p:nvSpPr>
          <p:cNvPr id="8" name="TextBox 11">
            <a:extLst>
              <a:ext uri="{FF2B5EF4-FFF2-40B4-BE49-F238E27FC236}">
                <a16:creationId xmlns:a16="http://schemas.microsoft.com/office/drawing/2014/main" id="{D9A9F4C3-41EC-E830-A359-46EDB4970225}"/>
              </a:ext>
            </a:extLst>
          </p:cNvPr>
          <p:cNvSpPr txBox="1"/>
          <p:nvPr/>
        </p:nvSpPr>
        <p:spPr>
          <a:xfrm>
            <a:off x="1028700" y="2235204"/>
            <a:ext cx="6438900" cy="743793"/>
          </a:xfrm>
          <a:prstGeom prst="rect">
            <a:avLst/>
          </a:prstGeom>
        </p:spPr>
        <p:txBody>
          <a:bodyPr wrap="square" lIns="0" tIns="0" rIns="0" bIns="0" rtlCol="0" anchor="t">
            <a:spAutoFit/>
          </a:bodyPr>
          <a:lstStyle/>
          <a:p>
            <a:pPr>
              <a:lnSpc>
                <a:spcPts val="2880"/>
              </a:lnSpc>
            </a:pPr>
            <a:r>
              <a:rPr lang="en-US" sz="2800" dirty="0">
                <a:solidFill>
                  <a:srgbClr val="000000"/>
                </a:solidFill>
                <a:latin typeface="Times New Roman" panose="02020603050405020304" pitchFamily="18" charset="0"/>
                <a:cs typeface="Times New Roman" panose="02020603050405020304" pitchFamily="18" charset="0"/>
              </a:rPr>
              <a:t>Dataset consist of following features</a:t>
            </a:r>
          </a:p>
          <a:p>
            <a:pPr>
              <a:lnSpc>
                <a:spcPts val="2880"/>
              </a:lnSpc>
            </a:pPr>
            <a:endParaRPr lang="en-US" sz="2800" dirty="0">
              <a:solidFill>
                <a:srgbClr val="000000"/>
              </a:solidFill>
              <a:latin typeface="Times New Roman" panose="02020603050405020304" pitchFamily="18" charset="0"/>
              <a:cs typeface="Times New Roman" panose="02020603050405020304" pitchFamily="18" charset="0"/>
            </a:endParaRPr>
          </a:p>
        </p:txBody>
      </p:sp>
      <p:graphicFrame>
        <p:nvGraphicFramePr>
          <p:cNvPr id="12" name="Table 13">
            <a:extLst>
              <a:ext uri="{FF2B5EF4-FFF2-40B4-BE49-F238E27FC236}">
                <a16:creationId xmlns:a16="http://schemas.microsoft.com/office/drawing/2014/main" id="{6BB30849-2D43-2EE1-E6AE-20D41392B64A}"/>
              </a:ext>
            </a:extLst>
          </p:cNvPr>
          <p:cNvGraphicFramePr>
            <a:graphicFrameLocks noGrp="1"/>
          </p:cNvGraphicFramePr>
          <p:nvPr>
            <p:extLst>
              <p:ext uri="{D42A27DB-BD31-4B8C-83A1-F6EECF244321}">
                <p14:modId xmlns:p14="http://schemas.microsoft.com/office/powerpoint/2010/main" val="3141025475"/>
              </p:ext>
            </p:extLst>
          </p:nvPr>
        </p:nvGraphicFramePr>
        <p:xfrm>
          <a:off x="1028700" y="3279921"/>
          <a:ext cx="6438900" cy="6167700"/>
        </p:xfrm>
        <a:graphic>
          <a:graphicData uri="http://schemas.openxmlformats.org/drawingml/2006/table">
            <a:tbl>
              <a:tblPr firstRow="1" bandRow="1">
                <a:tableStyleId>{93296810-A885-4BE3-A3E7-6D5BEEA58F35}</a:tableStyleId>
              </a:tblPr>
              <a:tblGrid>
                <a:gridCol w="3219450">
                  <a:extLst>
                    <a:ext uri="{9D8B030D-6E8A-4147-A177-3AD203B41FA5}">
                      <a16:colId xmlns:a16="http://schemas.microsoft.com/office/drawing/2014/main" val="3699724946"/>
                    </a:ext>
                  </a:extLst>
                </a:gridCol>
                <a:gridCol w="3219450">
                  <a:extLst>
                    <a:ext uri="{9D8B030D-6E8A-4147-A177-3AD203B41FA5}">
                      <a16:colId xmlns:a16="http://schemas.microsoft.com/office/drawing/2014/main" val="2306492870"/>
                    </a:ext>
                  </a:extLst>
                </a:gridCol>
              </a:tblGrid>
              <a:tr h="616770">
                <a:tc>
                  <a:txBody>
                    <a:bodyPr/>
                    <a:lstStyle/>
                    <a:p>
                      <a:pPr algn="ctr"/>
                      <a:r>
                        <a:rPr lang="en-IN" dirty="0"/>
                        <a:t>Tag Name</a:t>
                      </a:r>
                    </a:p>
                  </a:txBody>
                  <a:tcPr/>
                </a:tc>
                <a:tc>
                  <a:txBody>
                    <a:bodyPr/>
                    <a:lstStyle/>
                    <a:p>
                      <a:pPr algn="ctr"/>
                      <a:r>
                        <a:rPr lang="en-IN" dirty="0"/>
                        <a:t>Description</a:t>
                      </a:r>
                    </a:p>
                  </a:txBody>
                  <a:tcPr/>
                </a:tc>
                <a:extLst>
                  <a:ext uri="{0D108BD9-81ED-4DB2-BD59-A6C34878D82A}">
                    <a16:rowId xmlns:a16="http://schemas.microsoft.com/office/drawing/2014/main" val="4109028445"/>
                  </a:ext>
                </a:extLst>
              </a:tr>
              <a:tr h="616770">
                <a:tc>
                  <a:txBody>
                    <a:bodyPr/>
                    <a:lstStyle/>
                    <a:p>
                      <a:pPr algn="ctr">
                        <a:lnSpc>
                          <a:spcPct val="150000"/>
                        </a:lnSpc>
                      </a:pPr>
                      <a:r>
                        <a:rPr lang="en-IN" b="1" dirty="0"/>
                        <a:t>KPA</a:t>
                      </a:r>
                    </a:p>
                  </a:txBody>
                  <a:tcPr/>
                </a:tc>
                <a:tc>
                  <a:txBody>
                    <a:bodyPr/>
                    <a:lstStyle/>
                    <a:p>
                      <a:pPr algn="ctr">
                        <a:lnSpc>
                          <a:spcPct val="150000"/>
                        </a:lnSpc>
                      </a:pPr>
                      <a:r>
                        <a:rPr lang="en-IN" dirty="0"/>
                        <a:t>Kilopascal</a:t>
                      </a:r>
                    </a:p>
                  </a:txBody>
                  <a:tcPr/>
                </a:tc>
                <a:extLst>
                  <a:ext uri="{0D108BD9-81ED-4DB2-BD59-A6C34878D82A}">
                    <a16:rowId xmlns:a16="http://schemas.microsoft.com/office/drawing/2014/main" val="2436491424"/>
                  </a:ext>
                </a:extLst>
              </a:tr>
              <a:tr h="616770">
                <a:tc>
                  <a:txBody>
                    <a:bodyPr/>
                    <a:lstStyle/>
                    <a:p>
                      <a:pPr algn="ctr">
                        <a:lnSpc>
                          <a:spcPct val="150000"/>
                        </a:lnSpc>
                      </a:pPr>
                      <a:r>
                        <a:rPr lang="en-IN" b="1" dirty="0"/>
                        <a:t>SMH</a:t>
                      </a:r>
                    </a:p>
                  </a:txBody>
                  <a:tcPr/>
                </a:tc>
                <a:tc>
                  <a:txBody>
                    <a:bodyPr/>
                    <a:lstStyle/>
                    <a:p>
                      <a:pPr algn="ctr">
                        <a:lnSpc>
                          <a:spcPct val="150000"/>
                        </a:lnSpc>
                      </a:pPr>
                      <a:r>
                        <a:rPr lang="en-IN" dirty="0"/>
                        <a:t>Short Maintenance Haul</a:t>
                      </a:r>
                    </a:p>
                  </a:txBody>
                  <a:tcPr/>
                </a:tc>
                <a:extLst>
                  <a:ext uri="{0D108BD9-81ED-4DB2-BD59-A6C34878D82A}">
                    <a16:rowId xmlns:a16="http://schemas.microsoft.com/office/drawing/2014/main" val="3519416889"/>
                  </a:ext>
                </a:extLst>
              </a:tr>
              <a:tr h="616770">
                <a:tc>
                  <a:txBody>
                    <a:bodyPr/>
                    <a:lstStyle/>
                    <a:p>
                      <a:pPr algn="ctr">
                        <a:lnSpc>
                          <a:spcPct val="150000"/>
                        </a:lnSpc>
                      </a:pPr>
                      <a:r>
                        <a:rPr lang="en-IN" b="1" dirty="0"/>
                        <a:t>Filter</a:t>
                      </a:r>
                    </a:p>
                  </a:txBody>
                  <a:tcPr/>
                </a:tc>
                <a:tc>
                  <a:txBody>
                    <a:bodyPr/>
                    <a:lstStyle/>
                    <a:p>
                      <a:pPr algn="ctr">
                        <a:lnSpc>
                          <a:spcPct val="150000"/>
                        </a:lnSpc>
                      </a:pPr>
                      <a:r>
                        <a:rPr lang="en-IN" dirty="0"/>
                        <a:t>Filter</a:t>
                      </a:r>
                    </a:p>
                  </a:txBody>
                  <a:tcPr/>
                </a:tc>
                <a:extLst>
                  <a:ext uri="{0D108BD9-81ED-4DB2-BD59-A6C34878D82A}">
                    <a16:rowId xmlns:a16="http://schemas.microsoft.com/office/drawing/2014/main" val="1714438898"/>
                  </a:ext>
                </a:extLst>
              </a:tr>
              <a:tr h="616770">
                <a:tc>
                  <a:txBody>
                    <a:bodyPr/>
                    <a:lstStyle/>
                    <a:p>
                      <a:pPr algn="ctr">
                        <a:lnSpc>
                          <a:spcPct val="150000"/>
                        </a:lnSpc>
                      </a:pPr>
                      <a:r>
                        <a:rPr lang="en-IN" b="1" dirty="0" err="1"/>
                        <a:t>INR_LT_Time</a:t>
                      </a:r>
                      <a:endParaRPr lang="en-IN" b="1" dirty="0"/>
                    </a:p>
                  </a:txBody>
                  <a:tcPr/>
                </a:tc>
                <a:tc>
                  <a:txBody>
                    <a:bodyPr/>
                    <a:lstStyle/>
                    <a:p>
                      <a:pPr algn="ctr">
                        <a:lnSpc>
                          <a:spcPct val="150000"/>
                        </a:lnSpc>
                      </a:pPr>
                      <a:r>
                        <a:rPr lang="en-IN" dirty="0"/>
                        <a:t>Inner left filter time</a:t>
                      </a:r>
                    </a:p>
                  </a:txBody>
                  <a:tcPr/>
                </a:tc>
                <a:extLst>
                  <a:ext uri="{0D108BD9-81ED-4DB2-BD59-A6C34878D82A}">
                    <a16:rowId xmlns:a16="http://schemas.microsoft.com/office/drawing/2014/main" val="2650196399"/>
                  </a:ext>
                </a:extLst>
              </a:tr>
              <a:tr h="616770">
                <a:tc>
                  <a:txBody>
                    <a:bodyPr/>
                    <a:lstStyle/>
                    <a:p>
                      <a:pPr algn="ctr">
                        <a:lnSpc>
                          <a:spcPct val="150000"/>
                        </a:lnSpc>
                      </a:pPr>
                      <a:r>
                        <a:rPr lang="en-IN" b="1" dirty="0"/>
                        <a:t>INR_LT_KPA</a:t>
                      </a:r>
                    </a:p>
                  </a:txBody>
                  <a:tcPr/>
                </a:tc>
                <a:tc>
                  <a:txBody>
                    <a:bodyPr/>
                    <a:lstStyle/>
                    <a:p>
                      <a:pPr algn="ctr">
                        <a:lnSpc>
                          <a:spcPct val="150000"/>
                        </a:lnSpc>
                      </a:pPr>
                      <a:r>
                        <a:rPr lang="en-IN" dirty="0"/>
                        <a:t>Inner Left KPA</a:t>
                      </a:r>
                    </a:p>
                  </a:txBody>
                  <a:tcPr/>
                </a:tc>
                <a:extLst>
                  <a:ext uri="{0D108BD9-81ED-4DB2-BD59-A6C34878D82A}">
                    <a16:rowId xmlns:a16="http://schemas.microsoft.com/office/drawing/2014/main" val="3502785844"/>
                  </a:ext>
                </a:extLst>
              </a:tr>
              <a:tr h="616770">
                <a:tc>
                  <a:txBody>
                    <a:bodyPr/>
                    <a:lstStyle/>
                    <a:p>
                      <a:pPr algn="ctr">
                        <a:lnSpc>
                          <a:spcPct val="150000"/>
                        </a:lnSpc>
                      </a:pPr>
                      <a:r>
                        <a:rPr lang="en-IN" b="1" dirty="0" err="1"/>
                        <a:t>OTR_LT_time</a:t>
                      </a:r>
                      <a:endParaRPr lang="en-IN" b="1" dirty="0"/>
                    </a:p>
                  </a:txBody>
                  <a:tcPr/>
                </a:tc>
                <a:tc>
                  <a:txBody>
                    <a:bodyPr/>
                    <a:lstStyle/>
                    <a:p>
                      <a:pPr algn="ctr">
                        <a:lnSpc>
                          <a:spcPct val="150000"/>
                        </a:lnSpc>
                      </a:pPr>
                      <a:r>
                        <a:rPr lang="en-IN" dirty="0"/>
                        <a:t>Outer left KPA</a:t>
                      </a:r>
                    </a:p>
                  </a:txBody>
                  <a:tcPr/>
                </a:tc>
                <a:extLst>
                  <a:ext uri="{0D108BD9-81ED-4DB2-BD59-A6C34878D82A}">
                    <a16:rowId xmlns:a16="http://schemas.microsoft.com/office/drawing/2014/main" val="3111138022"/>
                  </a:ext>
                </a:extLst>
              </a:tr>
              <a:tr h="616770">
                <a:tc>
                  <a:txBody>
                    <a:bodyPr/>
                    <a:lstStyle/>
                    <a:p>
                      <a:pPr algn="ctr">
                        <a:lnSpc>
                          <a:spcPct val="150000"/>
                        </a:lnSpc>
                      </a:pPr>
                      <a:r>
                        <a:rPr lang="en-IN" b="1" dirty="0" err="1"/>
                        <a:t>INR_RT_Time</a:t>
                      </a:r>
                      <a:endParaRPr lang="en-IN" b="1" dirty="0"/>
                    </a:p>
                  </a:txBody>
                  <a:tcPr/>
                </a:tc>
                <a:tc>
                  <a:txBody>
                    <a:bodyPr/>
                    <a:lstStyle/>
                    <a:p>
                      <a:pPr algn="ctr">
                        <a:lnSpc>
                          <a:spcPct val="150000"/>
                        </a:lnSpc>
                      </a:pPr>
                      <a:r>
                        <a:rPr lang="en-IN" dirty="0"/>
                        <a:t>Inner Right Time</a:t>
                      </a:r>
                    </a:p>
                  </a:txBody>
                  <a:tcPr/>
                </a:tc>
                <a:extLst>
                  <a:ext uri="{0D108BD9-81ED-4DB2-BD59-A6C34878D82A}">
                    <a16:rowId xmlns:a16="http://schemas.microsoft.com/office/drawing/2014/main" val="3010350030"/>
                  </a:ext>
                </a:extLst>
              </a:tr>
              <a:tr h="616770">
                <a:tc>
                  <a:txBody>
                    <a:bodyPr/>
                    <a:lstStyle/>
                    <a:p>
                      <a:pPr algn="ctr">
                        <a:lnSpc>
                          <a:spcPct val="150000"/>
                        </a:lnSpc>
                      </a:pPr>
                      <a:r>
                        <a:rPr lang="en-IN" b="1" dirty="0"/>
                        <a:t>INR_RT_KPA</a:t>
                      </a:r>
                    </a:p>
                  </a:txBody>
                  <a:tcPr/>
                </a:tc>
                <a:tc>
                  <a:txBody>
                    <a:bodyPr/>
                    <a:lstStyle/>
                    <a:p>
                      <a:pPr algn="ctr">
                        <a:lnSpc>
                          <a:spcPct val="150000"/>
                        </a:lnSpc>
                      </a:pPr>
                      <a:r>
                        <a:rPr lang="en-IN" dirty="0"/>
                        <a:t>Inner Right KPA</a:t>
                      </a:r>
                    </a:p>
                  </a:txBody>
                  <a:tcPr/>
                </a:tc>
                <a:extLst>
                  <a:ext uri="{0D108BD9-81ED-4DB2-BD59-A6C34878D82A}">
                    <a16:rowId xmlns:a16="http://schemas.microsoft.com/office/drawing/2014/main" val="2825040377"/>
                  </a:ext>
                </a:extLst>
              </a:tr>
              <a:tr h="616770">
                <a:tc>
                  <a:txBody>
                    <a:bodyPr/>
                    <a:lstStyle/>
                    <a:p>
                      <a:pPr algn="ctr">
                        <a:lnSpc>
                          <a:spcPct val="150000"/>
                        </a:lnSpc>
                      </a:pPr>
                      <a:r>
                        <a:rPr lang="en-IN" b="1" dirty="0" err="1"/>
                        <a:t>OTR_RT_time</a:t>
                      </a:r>
                      <a:endParaRPr lang="en-IN" b="1" dirty="0"/>
                    </a:p>
                  </a:txBody>
                  <a:tcPr/>
                </a:tc>
                <a:tc>
                  <a:txBody>
                    <a:bodyPr/>
                    <a:lstStyle/>
                    <a:p>
                      <a:pPr algn="ctr">
                        <a:lnSpc>
                          <a:spcPct val="150000"/>
                        </a:lnSpc>
                      </a:pPr>
                      <a:r>
                        <a:rPr lang="en-IN" dirty="0"/>
                        <a:t>Outer Right time</a:t>
                      </a:r>
                    </a:p>
                  </a:txBody>
                  <a:tcPr/>
                </a:tc>
                <a:extLst>
                  <a:ext uri="{0D108BD9-81ED-4DB2-BD59-A6C34878D82A}">
                    <a16:rowId xmlns:a16="http://schemas.microsoft.com/office/drawing/2014/main" val="1191640075"/>
                  </a:ext>
                </a:extLst>
              </a:tr>
            </a:tbl>
          </a:graphicData>
        </a:graphic>
      </p:graphicFrame>
      <p:pic>
        <p:nvPicPr>
          <p:cNvPr id="14" name="Picture 6">
            <a:extLst>
              <a:ext uri="{FF2B5EF4-FFF2-40B4-BE49-F238E27FC236}">
                <a16:creationId xmlns:a16="http://schemas.microsoft.com/office/drawing/2014/main" id="{D0883F27-A98A-0085-6D9D-B81358CB0626}"/>
              </a:ext>
            </a:extLst>
          </p:cNvPr>
          <p:cNvPicPr>
            <a:picLocks noChangeAspect="1"/>
          </p:cNvPicPr>
          <p:nvPr/>
        </p:nvPicPr>
        <p:blipFill>
          <a:blip r:embed="rId3"/>
          <a:srcRect/>
          <a:stretch>
            <a:fillRect/>
          </a:stretch>
        </p:blipFill>
        <p:spPr>
          <a:xfrm>
            <a:off x="201276" y="192980"/>
            <a:ext cx="1270650" cy="1338720"/>
          </a:xfrm>
          <a:prstGeom prst="rect">
            <a:avLst/>
          </a:prstGeom>
        </p:spPr>
      </p:pic>
      <p:pic>
        <p:nvPicPr>
          <p:cNvPr id="5" name="Picture 4">
            <a:extLst>
              <a:ext uri="{FF2B5EF4-FFF2-40B4-BE49-F238E27FC236}">
                <a16:creationId xmlns:a16="http://schemas.microsoft.com/office/drawing/2014/main" id="{5AB81ED1-88BB-F7EA-0E06-1B68903B0DCF}"/>
              </a:ext>
            </a:extLst>
          </p:cNvPr>
          <p:cNvPicPr>
            <a:picLocks noChangeAspect="1"/>
          </p:cNvPicPr>
          <p:nvPr/>
        </p:nvPicPr>
        <p:blipFill rotWithShape="1">
          <a:blip r:embed="rId4">
            <a:extLst>
              <a:ext uri="{28A0092B-C50C-407E-A947-70E740481C1C}">
                <a14:useLocalDpi xmlns:a14="http://schemas.microsoft.com/office/drawing/2010/main" val="0"/>
              </a:ext>
            </a:extLst>
          </a:blip>
          <a:srcRect t="32188" b="20865"/>
          <a:stretch/>
        </p:blipFill>
        <p:spPr>
          <a:xfrm>
            <a:off x="7581029" y="4623385"/>
            <a:ext cx="10387852" cy="2743197"/>
          </a:xfrm>
          <a:prstGeom prst="rect">
            <a:avLst/>
          </a:prstGeom>
        </p:spPr>
      </p:pic>
      <p:sp>
        <p:nvSpPr>
          <p:cNvPr id="9" name="TextBox 8">
            <a:extLst>
              <a:ext uri="{FF2B5EF4-FFF2-40B4-BE49-F238E27FC236}">
                <a16:creationId xmlns:a16="http://schemas.microsoft.com/office/drawing/2014/main" id="{BA194E7A-D931-AFCA-FA31-ED47AEAEA4DB}"/>
              </a:ext>
            </a:extLst>
          </p:cNvPr>
          <p:cNvSpPr txBox="1"/>
          <p:nvPr/>
        </p:nvSpPr>
        <p:spPr>
          <a:xfrm>
            <a:off x="7916575" y="7538407"/>
            <a:ext cx="9144000" cy="954107"/>
          </a:xfrm>
          <a:prstGeom prst="rect">
            <a:avLst/>
          </a:prstGeom>
          <a:noFill/>
        </p:spPr>
        <p:txBody>
          <a:bodyPr wrap="square">
            <a:spAutoFit/>
          </a:bodyPr>
          <a:lstStyle/>
          <a:p>
            <a:r>
              <a:rPr lang="en-US" sz="2800" b="0" i="0" dirty="0">
                <a:effectLst/>
                <a:latin typeface="Times New Roman" panose="02020603050405020304" pitchFamily="18" charset="0"/>
                <a:cs typeface="Times New Roman" panose="02020603050405020304" pitchFamily="18" charset="0"/>
              </a:rPr>
              <a:t>Specifically, there are 65 trucks in the dataset, with each truck containing 87977 datapoints.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4921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16103482" y="339543"/>
            <a:ext cx="1983242" cy="689157"/>
          </a:xfrm>
          <a:prstGeom prst="rect">
            <a:avLst/>
          </a:prstGeom>
        </p:spPr>
      </p:pic>
      <p:sp>
        <p:nvSpPr>
          <p:cNvPr id="10" name="TextBox 10"/>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ANALYSIS</a:t>
            </a:r>
          </a:p>
        </p:txBody>
      </p:sp>
      <p:sp>
        <p:nvSpPr>
          <p:cNvPr id="13" name="TextBox 39">
            <a:extLst>
              <a:ext uri="{FF2B5EF4-FFF2-40B4-BE49-F238E27FC236}">
                <a16:creationId xmlns:a16="http://schemas.microsoft.com/office/drawing/2014/main" id="{6B9FE9F9-E696-B0A5-C91C-FE0DDA1733DB}"/>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13</a:t>
            </a:r>
          </a:p>
        </p:txBody>
      </p:sp>
      <p:pic>
        <p:nvPicPr>
          <p:cNvPr id="14" name="Picture 6">
            <a:extLst>
              <a:ext uri="{FF2B5EF4-FFF2-40B4-BE49-F238E27FC236}">
                <a16:creationId xmlns:a16="http://schemas.microsoft.com/office/drawing/2014/main" id="{D0883F27-A98A-0085-6D9D-B81358CB0626}"/>
              </a:ext>
            </a:extLst>
          </p:cNvPr>
          <p:cNvPicPr>
            <a:picLocks noChangeAspect="1"/>
          </p:cNvPicPr>
          <p:nvPr/>
        </p:nvPicPr>
        <p:blipFill>
          <a:blip r:embed="rId3"/>
          <a:srcRect/>
          <a:stretch>
            <a:fillRect/>
          </a:stretch>
        </p:blipFill>
        <p:spPr>
          <a:xfrm>
            <a:off x="201276" y="192980"/>
            <a:ext cx="1270650" cy="1338720"/>
          </a:xfrm>
          <a:prstGeom prst="rect">
            <a:avLst/>
          </a:prstGeom>
        </p:spPr>
      </p:pic>
      <p:sp>
        <p:nvSpPr>
          <p:cNvPr id="7" name="TextBox 6">
            <a:extLst>
              <a:ext uri="{FF2B5EF4-FFF2-40B4-BE49-F238E27FC236}">
                <a16:creationId xmlns:a16="http://schemas.microsoft.com/office/drawing/2014/main" id="{18007710-F3A6-EF41-82BD-1210F97F891F}"/>
              </a:ext>
            </a:extLst>
          </p:cNvPr>
          <p:cNvSpPr txBox="1"/>
          <p:nvPr/>
        </p:nvSpPr>
        <p:spPr>
          <a:xfrm>
            <a:off x="1174225" y="2134786"/>
            <a:ext cx="92583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Graphical view of filter cycles </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F6B0BC6-2812-8656-5DA6-444FB7ED69F4}"/>
              </a:ext>
            </a:extLst>
          </p:cNvPr>
          <p:cNvPicPr>
            <a:picLocks noChangeAspect="1"/>
          </p:cNvPicPr>
          <p:nvPr/>
        </p:nvPicPr>
        <p:blipFill>
          <a:blip r:embed="rId4"/>
          <a:stretch>
            <a:fillRect/>
          </a:stretch>
        </p:blipFill>
        <p:spPr>
          <a:xfrm>
            <a:off x="1820479" y="2658006"/>
            <a:ext cx="15274624" cy="7166151"/>
          </a:xfrm>
          <a:prstGeom prst="rect">
            <a:avLst/>
          </a:prstGeom>
        </p:spPr>
      </p:pic>
      <p:sp>
        <p:nvSpPr>
          <p:cNvPr id="8" name="TextBox 7">
            <a:extLst>
              <a:ext uri="{FF2B5EF4-FFF2-40B4-BE49-F238E27FC236}">
                <a16:creationId xmlns:a16="http://schemas.microsoft.com/office/drawing/2014/main" id="{5DDB8EF8-6292-B452-F2DD-E3A718118B8F}"/>
              </a:ext>
            </a:extLst>
          </p:cNvPr>
          <p:cNvSpPr txBox="1"/>
          <p:nvPr/>
        </p:nvSpPr>
        <p:spPr>
          <a:xfrm flipH="1">
            <a:off x="8848547" y="9217624"/>
            <a:ext cx="1554481" cy="461665"/>
          </a:xfrm>
          <a:prstGeom prst="rect">
            <a:avLst/>
          </a:prstGeom>
          <a:noFill/>
        </p:spPr>
        <p:txBody>
          <a:bodyPr wrap="square" rtlCol="0">
            <a:spAutoFit/>
          </a:bodyPr>
          <a:lstStyle/>
          <a:p>
            <a:pPr algn="ctr"/>
            <a:r>
              <a:rPr lang="en-US" sz="2400" b="1" dirty="0"/>
              <a:t>Fig 8</a:t>
            </a:r>
            <a:endParaRPr lang="en-IN" sz="2400" b="1" dirty="0"/>
          </a:p>
        </p:txBody>
      </p:sp>
    </p:spTree>
    <p:extLst>
      <p:ext uri="{BB962C8B-B14F-4D97-AF65-F5344CB8AC3E}">
        <p14:creationId xmlns:p14="http://schemas.microsoft.com/office/powerpoint/2010/main" val="353660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16103482" y="339543"/>
            <a:ext cx="1983242" cy="689157"/>
          </a:xfrm>
          <a:prstGeom prst="rect">
            <a:avLst/>
          </a:prstGeom>
        </p:spPr>
      </p:pic>
      <p:sp>
        <p:nvSpPr>
          <p:cNvPr id="10" name="TextBox 10"/>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ANALYSIS</a:t>
            </a:r>
          </a:p>
        </p:txBody>
      </p:sp>
      <p:sp>
        <p:nvSpPr>
          <p:cNvPr id="13" name="TextBox 39">
            <a:extLst>
              <a:ext uri="{FF2B5EF4-FFF2-40B4-BE49-F238E27FC236}">
                <a16:creationId xmlns:a16="http://schemas.microsoft.com/office/drawing/2014/main" id="{6B9FE9F9-E696-B0A5-C91C-FE0DDA1733DB}"/>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14</a:t>
            </a:r>
          </a:p>
        </p:txBody>
      </p:sp>
      <p:pic>
        <p:nvPicPr>
          <p:cNvPr id="14" name="Picture 6">
            <a:extLst>
              <a:ext uri="{FF2B5EF4-FFF2-40B4-BE49-F238E27FC236}">
                <a16:creationId xmlns:a16="http://schemas.microsoft.com/office/drawing/2014/main" id="{D0883F27-A98A-0085-6D9D-B81358CB0626}"/>
              </a:ext>
            </a:extLst>
          </p:cNvPr>
          <p:cNvPicPr>
            <a:picLocks noChangeAspect="1"/>
          </p:cNvPicPr>
          <p:nvPr/>
        </p:nvPicPr>
        <p:blipFill>
          <a:blip r:embed="rId3"/>
          <a:srcRect/>
          <a:stretch>
            <a:fillRect/>
          </a:stretch>
        </p:blipFill>
        <p:spPr>
          <a:xfrm>
            <a:off x="201276" y="192980"/>
            <a:ext cx="1270650" cy="1338720"/>
          </a:xfrm>
          <a:prstGeom prst="rect">
            <a:avLst/>
          </a:prstGeom>
        </p:spPr>
      </p:pic>
      <p:sp>
        <p:nvSpPr>
          <p:cNvPr id="7" name="TextBox 6">
            <a:extLst>
              <a:ext uri="{FF2B5EF4-FFF2-40B4-BE49-F238E27FC236}">
                <a16:creationId xmlns:a16="http://schemas.microsoft.com/office/drawing/2014/main" id="{18007710-F3A6-EF41-82BD-1210F97F891F}"/>
              </a:ext>
            </a:extLst>
          </p:cNvPr>
          <p:cNvSpPr txBox="1"/>
          <p:nvPr/>
        </p:nvSpPr>
        <p:spPr>
          <a:xfrm>
            <a:off x="787949" y="2247900"/>
            <a:ext cx="16514981" cy="1384995"/>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Based on raw data graphical view, smoothen data graphical view and sudden drop in KPA value we consider it as end of life of filter and start of new filter.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Using this analysis we have identified 65 INRLT filters from all vehicle data. Which are as below in graph:</a:t>
            </a:r>
            <a:endParaRPr lang="en-IN" sz="2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B044086-5CBC-A8B3-DCF3-820E684F4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401" y="3673779"/>
            <a:ext cx="8791825" cy="4695532"/>
          </a:xfrm>
          <a:prstGeom prst="rect">
            <a:avLst/>
          </a:prstGeom>
        </p:spPr>
      </p:pic>
      <p:pic>
        <p:nvPicPr>
          <p:cNvPr id="12" name="Picture 11">
            <a:extLst>
              <a:ext uri="{FF2B5EF4-FFF2-40B4-BE49-F238E27FC236}">
                <a16:creationId xmlns:a16="http://schemas.microsoft.com/office/drawing/2014/main" id="{8BBA2CEB-A819-4BDB-598B-730A88A842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6226" y="3632894"/>
            <a:ext cx="8791825" cy="4695533"/>
          </a:xfrm>
          <a:prstGeom prst="rect">
            <a:avLst/>
          </a:prstGeom>
        </p:spPr>
      </p:pic>
      <p:sp>
        <p:nvSpPr>
          <p:cNvPr id="17" name="TextBox 16">
            <a:extLst>
              <a:ext uri="{FF2B5EF4-FFF2-40B4-BE49-F238E27FC236}">
                <a16:creationId xmlns:a16="http://schemas.microsoft.com/office/drawing/2014/main" id="{A41B993E-5817-0D58-FC7C-1FD985C785D9}"/>
              </a:ext>
            </a:extLst>
          </p:cNvPr>
          <p:cNvSpPr txBox="1"/>
          <p:nvPr/>
        </p:nvSpPr>
        <p:spPr>
          <a:xfrm>
            <a:off x="836601" y="8410195"/>
            <a:ext cx="16510219" cy="954107"/>
          </a:xfrm>
          <a:prstGeom prst="rect">
            <a:avLst/>
          </a:prstGeom>
          <a:noFill/>
        </p:spPr>
        <p:txBody>
          <a:bodyPr wrap="square">
            <a:spAutoFit/>
          </a:bodyPr>
          <a:lstStyle/>
          <a:p>
            <a:pPr algn="ctr"/>
            <a:r>
              <a:rPr lang="en-US" sz="2800" dirty="0">
                <a:latin typeface="Times New Roman" panose="02020603050405020304" pitchFamily="18" charset="0"/>
                <a:cs typeface="Times New Roman" panose="02020603050405020304" pitchFamily="18" charset="0"/>
              </a:rPr>
              <a:t>On above plot, the x-axis shows the RUL (Life time ), and the y-values represent KPA values at each SMH. </a:t>
            </a:r>
          </a:p>
          <a:p>
            <a:pPr algn="ctr"/>
            <a:r>
              <a:rPr lang="en-US" sz="2800" dirty="0">
                <a:latin typeface="Times New Roman" panose="02020603050405020304" pitchFamily="18" charset="0"/>
                <a:cs typeface="Times New Roman" panose="02020603050405020304" pitchFamily="18" charset="0"/>
              </a:rPr>
              <a:t>Each Filter starts in a healthy state and ends in failure.</a:t>
            </a:r>
          </a:p>
        </p:txBody>
      </p:sp>
      <p:sp>
        <p:nvSpPr>
          <p:cNvPr id="5" name="TextBox 4">
            <a:extLst>
              <a:ext uri="{FF2B5EF4-FFF2-40B4-BE49-F238E27FC236}">
                <a16:creationId xmlns:a16="http://schemas.microsoft.com/office/drawing/2014/main" id="{957ED191-6FAD-E8E1-F197-5AF14D8C2F32}"/>
              </a:ext>
            </a:extLst>
          </p:cNvPr>
          <p:cNvSpPr txBox="1"/>
          <p:nvPr/>
        </p:nvSpPr>
        <p:spPr>
          <a:xfrm flipH="1">
            <a:off x="4105363" y="7989414"/>
            <a:ext cx="1554481" cy="461665"/>
          </a:xfrm>
          <a:prstGeom prst="rect">
            <a:avLst/>
          </a:prstGeom>
          <a:noFill/>
        </p:spPr>
        <p:txBody>
          <a:bodyPr wrap="square" rtlCol="0">
            <a:spAutoFit/>
          </a:bodyPr>
          <a:lstStyle/>
          <a:p>
            <a:pPr algn="ctr"/>
            <a:r>
              <a:rPr lang="en-US" sz="2400" b="1" dirty="0"/>
              <a:t>Fig 9</a:t>
            </a:r>
            <a:endParaRPr lang="en-IN" sz="2400" b="1" dirty="0"/>
          </a:p>
        </p:txBody>
      </p:sp>
      <p:sp>
        <p:nvSpPr>
          <p:cNvPr id="8" name="TextBox 7">
            <a:extLst>
              <a:ext uri="{FF2B5EF4-FFF2-40B4-BE49-F238E27FC236}">
                <a16:creationId xmlns:a16="http://schemas.microsoft.com/office/drawing/2014/main" id="{A11055B9-5593-2B02-13D2-E17965A2133B}"/>
              </a:ext>
            </a:extLst>
          </p:cNvPr>
          <p:cNvSpPr txBox="1"/>
          <p:nvPr/>
        </p:nvSpPr>
        <p:spPr>
          <a:xfrm flipH="1">
            <a:off x="12615595" y="7989413"/>
            <a:ext cx="1554481" cy="461665"/>
          </a:xfrm>
          <a:prstGeom prst="rect">
            <a:avLst/>
          </a:prstGeom>
          <a:noFill/>
        </p:spPr>
        <p:txBody>
          <a:bodyPr wrap="square" rtlCol="0">
            <a:spAutoFit/>
          </a:bodyPr>
          <a:lstStyle/>
          <a:p>
            <a:pPr algn="ctr"/>
            <a:r>
              <a:rPr lang="en-US" sz="2400" b="1" dirty="0"/>
              <a:t>Fig 10</a:t>
            </a:r>
            <a:endParaRPr lang="en-IN" sz="2400" b="1" dirty="0"/>
          </a:p>
        </p:txBody>
      </p:sp>
    </p:spTree>
    <p:extLst>
      <p:ext uri="{BB962C8B-B14F-4D97-AF65-F5344CB8AC3E}">
        <p14:creationId xmlns:p14="http://schemas.microsoft.com/office/powerpoint/2010/main" val="2328520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16103482" y="339543"/>
            <a:ext cx="1983242" cy="689157"/>
          </a:xfrm>
          <a:prstGeom prst="rect">
            <a:avLst/>
          </a:prstGeom>
        </p:spPr>
      </p:pic>
      <p:sp>
        <p:nvSpPr>
          <p:cNvPr id="10" name="TextBox 10"/>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ANALYSIS</a:t>
            </a:r>
          </a:p>
        </p:txBody>
      </p:sp>
      <p:sp>
        <p:nvSpPr>
          <p:cNvPr id="13" name="TextBox 39">
            <a:extLst>
              <a:ext uri="{FF2B5EF4-FFF2-40B4-BE49-F238E27FC236}">
                <a16:creationId xmlns:a16="http://schemas.microsoft.com/office/drawing/2014/main" id="{6B9FE9F9-E696-B0A5-C91C-FE0DDA1733DB}"/>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15</a:t>
            </a:r>
          </a:p>
        </p:txBody>
      </p:sp>
      <p:pic>
        <p:nvPicPr>
          <p:cNvPr id="14" name="Picture 6">
            <a:extLst>
              <a:ext uri="{FF2B5EF4-FFF2-40B4-BE49-F238E27FC236}">
                <a16:creationId xmlns:a16="http://schemas.microsoft.com/office/drawing/2014/main" id="{D0883F27-A98A-0085-6D9D-B81358CB0626}"/>
              </a:ext>
            </a:extLst>
          </p:cNvPr>
          <p:cNvPicPr>
            <a:picLocks noChangeAspect="1"/>
          </p:cNvPicPr>
          <p:nvPr/>
        </p:nvPicPr>
        <p:blipFill>
          <a:blip r:embed="rId3"/>
          <a:srcRect/>
          <a:stretch>
            <a:fillRect/>
          </a:stretch>
        </p:blipFill>
        <p:spPr>
          <a:xfrm>
            <a:off x="201276" y="192980"/>
            <a:ext cx="1270650" cy="1338720"/>
          </a:xfrm>
          <a:prstGeom prst="rect">
            <a:avLst/>
          </a:prstGeom>
        </p:spPr>
      </p:pic>
      <p:sp>
        <p:nvSpPr>
          <p:cNvPr id="5" name="TextBox 4">
            <a:extLst>
              <a:ext uri="{FF2B5EF4-FFF2-40B4-BE49-F238E27FC236}">
                <a16:creationId xmlns:a16="http://schemas.microsoft.com/office/drawing/2014/main" id="{08C07CCE-4857-67F6-A6D1-C3895C86907B}"/>
              </a:ext>
            </a:extLst>
          </p:cNvPr>
          <p:cNvSpPr txBox="1"/>
          <p:nvPr/>
        </p:nvSpPr>
        <p:spPr>
          <a:xfrm>
            <a:off x="1028700" y="2247900"/>
            <a:ext cx="670560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Inner left Filter graphs of all truck</a:t>
            </a:r>
            <a:endParaRPr lang="en-IN"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22CEAAA-CA82-6897-21F4-B723E7D570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 y="3099027"/>
            <a:ext cx="5764233" cy="3283443"/>
          </a:xfrm>
          <a:prstGeom prst="rect">
            <a:avLst/>
          </a:prstGeom>
          <a:ln>
            <a:noFill/>
          </a:ln>
        </p:spPr>
      </p:pic>
      <p:pic>
        <p:nvPicPr>
          <p:cNvPr id="9" name="Picture 8">
            <a:extLst>
              <a:ext uri="{FF2B5EF4-FFF2-40B4-BE49-F238E27FC236}">
                <a16:creationId xmlns:a16="http://schemas.microsoft.com/office/drawing/2014/main" id="{425D06C0-DAA6-A79C-65D2-E22B70886C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93749" y="3207688"/>
            <a:ext cx="5876924" cy="3193981"/>
          </a:xfrm>
          <a:prstGeom prst="rect">
            <a:avLst/>
          </a:prstGeom>
          <a:ln>
            <a:noFill/>
          </a:ln>
        </p:spPr>
      </p:pic>
      <p:pic>
        <p:nvPicPr>
          <p:cNvPr id="12" name="Content Placeholder 3">
            <a:extLst>
              <a:ext uri="{FF2B5EF4-FFF2-40B4-BE49-F238E27FC236}">
                <a16:creationId xmlns:a16="http://schemas.microsoft.com/office/drawing/2014/main" id="{C554A2CE-A4A6-61E0-362E-8257B51029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25868" y="3111155"/>
            <a:ext cx="5996899" cy="3259186"/>
          </a:xfrm>
          <a:prstGeom prst="rect">
            <a:avLst/>
          </a:prstGeom>
          <a:ln>
            <a:noFill/>
          </a:ln>
        </p:spPr>
      </p:pic>
      <p:pic>
        <p:nvPicPr>
          <p:cNvPr id="16" name="Picture 15">
            <a:extLst>
              <a:ext uri="{FF2B5EF4-FFF2-40B4-BE49-F238E27FC236}">
                <a16:creationId xmlns:a16="http://schemas.microsoft.com/office/drawing/2014/main" id="{C70300F0-9FDE-9E90-AFC3-2CEB9F2C3F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0466" y="6613742"/>
            <a:ext cx="5613892" cy="3198142"/>
          </a:xfrm>
          <a:prstGeom prst="rect">
            <a:avLst/>
          </a:prstGeom>
          <a:ln>
            <a:noFill/>
          </a:ln>
        </p:spPr>
      </p:pic>
      <p:pic>
        <p:nvPicPr>
          <p:cNvPr id="17" name="Picture 16">
            <a:extLst>
              <a:ext uri="{FF2B5EF4-FFF2-40B4-BE49-F238E27FC236}">
                <a16:creationId xmlns:a16="http://schemas.microsoft.com/office/drawing/2014/main" id="{5111FB7D-8DDE-F85E-4E58-E817D3CBAE1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38554" y="6675157"/>
            <a:ext cx="5832119" cy="3166904"/>
          </a:xfrm>
          <a:prstGeom prst="rect">
            <a:avLst/>
          </a:prstGeom>
          <a:ln>
            <a:noFill/>
          </a:ln>
        </p:spPr>
      </p:pic>
      <p:pic>
        <p:nvPicPr>
          <p:cNvPr id="18" name="Picture 17">
            <a:extLst>
              <a:ext uri="{FF2B5EF4-FFF2-40B4-BE49-F238E27FC236}">
                <a16:creationId xmlns:a16="http://schemas.microsoft.com/office/drawing/2014/main" id="{3420FED9-74BE-BA83-4FE3-C3AA5AB8EE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370674" y="6705335"/>
            <a:ext cx="5716050" cy="3106549"/>
          </a:xfrm>
          <a:prstGeom prst="rect">
            <a:avLst/>
          </a:prstGeom>
          <a:ln>
            <a:noFill/>
          </a:ln>
        </p:spPr>
      </p:pic>
      <p:sp>
        <p:nvSpPr>
          <p:cNvPr id="19" name="Oval 18">
            <a:extLst>
              <a:ext uri="{FF2B5EF4-FFF2-40B4-BE49-F238E27FC236}">
                <a16:creationId xmlns:a16="http://schemas.microsoft.com/office/drawing/2014/main" id="{3AB56808-0BA0-FD46-1CF8-E7BEB789E361}"/>
              </a:ext>
            </a:extLst>
          </p:cNvPr>
          <p:cNvSpPr/>
          <p:nvPr/>
        </p:nvSpPr>
        <p:spPr>
          <a:xfrm>
            <a:off x="7086600" y="4804678"/>
            <a:ext cx="2895600" cy="1100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E12581AE-D811-A87C-A2FD-761BA8952039}"/>
              </a:ext>
            </a:extLst>
          </p:cNvPr>
          <p:cNvSpPr/>
          <p:nvPr/>
        </p:nvSpPr>
        <p:spPr>
          <a:xfrm>
            <a:off x="11201400" y="4804678"/>
            <a:ext cx="762000" cy="827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889DFC6E-7D23-6408-D7DC-5F4416ADB227}"/>
              </a:ext>
            </a:extLst>
          </p:cNvPr>
          <p:cNvSpPr/>
          <p:nvPr/>
        </p:nvSpPr>
        <p:spPr>
          <a:xfrm>
            <a:off x="11390446" y="7886700"/>
            <a:ext cx="762000" cy="11417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7FE67E1B-FFE3-FA71-8415-873F437D9522}"/>
              </a:ext>
            </a:extLst>
          </p:cNvPr>
          <p:cNvSpPr/>
          <p:nvPr/>
        </p:nvSpPr>
        <p:spPr>
          <a:xfrm>
            <a:off x="12754451" y="7330145"/>
            <a:ext cx="762000" cy="11417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DA419E60-5794-E329-4E4C-17D1BD5EB411}"/>
              </a:ext>
            </a:extLst>
          </p:cNvPr>
          <p:cNvSpPr/>
          <p:nvPr/>
        </p:nvSpPr>
        <p:spPr>
          <a:xfrm>
            <a:off x="1500977" y="7315849"/>
            <a:ext cx="762000" cy="11417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8EBFBDE3-788B-E392-CE09-534A1D1E55DF}"/>
              </a:ext>
            </a:extLst>
          </p:cNvPr>
          <p:cNvSpPr/>
          <p:nvPr/>
        </p:nvSpPr>
        <p:spPr>
          <a:xfrm>
            <a:off x="7734300" y="3619500"/>
            <a:ext cx="3314700" cy="381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Unwanted Data</a:t>
            </a:r>
          </a:p>
        </p:txBody>
      </p:sp>
      <p:cxnSp>
        <p:nvCxnSpPr>
          <p:cNvPr id="26" name="Connector: Curved 25">
            <a:extLst>
              <a:ext uri="{FF2B5EF4-FFF2-40B4-BE49-F238E27FC236}">
                <a16:creationId xmlns:a16="http://schemas.microsoft.com/office/drawing/2014/main" id="{6B9EBAB9-5ECF-6B61-CCB5-1461C66CEA97}"/>
              </a:ext>
            </a:extLst>
          </p:cNvPr>
          <p:cNvCxnSpPr>
            <a:cxnSpLocks/>
          </p:cNvCxnSpPr>
          <p:nvPr/>
        </p:nvCxnSpPr>
        <p:spPr>
          <a:xfrm rot="5400000">
            <a:off x="7976212" y="4094090"/>
            <a:ext cx="804178" cy="616999"/>
          </a:xfrm>
          <a:prstGeom prst="curvedConnector3">
            <a:avLst/>
          </a:prstGeom>
          <a:ln>
            <a:tailEnd type="triangle"/>
          </a:ln>
        </p:spPr>
        <p:style>
          <a:lnRef idx="1">
            <a:schemeClr val="accent6"/>
          </a:lnRef>
          <a:fillRef idx="0">
            <a:schemeClr val="accent6"/>
          </a:fillRef>
          <a:effectRef idx="0">
            <a:schemeClr val="accent6"/>
          </a:effectRef>
          <a:fontRef idx="minor">
            <a:schemeClr val="tx1"/>
          </a:fontRef>
        </p:style>
      </p:cxnSp>
      <p:sp>
        <p:nvSpPr>
          <p:cNvPr id="28" name="Rectangle 27">
            <a:extLst>
              <a:ext uri="{FF2B5EF4-FFF2-40B4-BE49-F238E27FC236}">
                <a16:creationId xmlns:a16="http://schemas.microsoft.com/office/drawing/2014/main" id="{BCCED6DA-7DC7-D89B-AC1E-291A466759AE}"/>
              </a:ext>
            </a:extLst>
          </p:cNvPr>
          <p:cNvSpPr/>
          <p:nvPr/>
        </p:nvSpPr>
        <p:spPr>
          <a:xfrm>
            <a:off x="10451575" y="6457237"/>
            <a:ext cx="3314700" cy="3810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Incomplete cycle</a:t>
            </a:r>
          </a:p>
        </p:txBody>
      </p:sp>
      <p:cxnSp>
        <p:nvCxnSpPr>
          <p:cNvPr id="30" name="Connector: Curved 29">
            <a:extLst>
              <a:ext uri="{FF2B5EF4-FFF2-40B4-BE49-F238E27FC236}">
                <a16:creationId xmlns:a16="http://schemas.microsoft.com/office/drawing/2014/main" id="{CD33F840-4483-337C-1047-EA9709944E3D}"/>
              </a:ext>
            </a:extLst>
          </p:cNvPr>
          <p:cNvCxnSpPr>
            <a:cxnSpLocks/>
            <a:stCxn id="20" idx="4"/>
          </p:cNvCxnSpPr>
          <p:nvPr/>
        </p:nvCxnSpPr>
        <p:spPr>
          <a:xfrm rot="16200000" flipH="1">
            <a:off x="11554188" y="5660076"/>
            <a:ext cx="799892" cy="743468"/>
          </a:xfrm>
          <a:prstGeom prst="curved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Connector: Curved 32">
            <a:extLst>
              <a:ext uri="{FF2B5EF4-FFF2-40B4-BE49-F238E27FC236}">
                <a16:creationId xmlns:a16="http://schemas.microsoft.com/office/drawing/2014/main" id="{B9CAA1F3-E9B1-3714-CC05-F956F05149DF}"/>
              </a:ext>
            </a:extLst>
          </p:cNvPr>
          <p:cNvCxnSpPr>
            <a:cxnSpLocks/>
            <a:stCxn id="21" idx="0"/>
          </p:cNvCxnSpPr>
          <p:nvPr/>
        </p:nvCxnSpPr>
        <p:spPr>
          <a:xfrm rot="5400000" flipH="1" flipV="1">
            <a:off x="11492896" y="7082346"/>
            <a:ext cx="1082905" cy="525805"/>
          </a:xfrm>
          <a:prstGeom prst="curved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5" name="Connector: Curved 34">
            <a:extLst>
              <a:ext uri="{FF2B5EF4-FFF2-40B4-BE49-F238E27FC236}">
                <a16:creationId xmlns:a16="http://schemas.microsoft.com/office/drawing/2014/main" id="{F91A579A-133B-6C18-CF80-AC07DA27415A}"/>
              </a:ext>
            </a:extLst>
          </p:cNvPr>
          <p:cNvCxnSpPr>
            <a:cxnSpLocks/>
            <a:stCxn id="22" idx="0"/>
          </p:cNvCxnSpPr>
          <p:nvPr/>
        </p:nvCxnSpPr>
        <p:spPr>
          <a:xfrm rot="16200000" flipV="1">
            <a:off x="12704345" y="6899039"/>
            <a:ext cx="405012" cy="457200"/>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8" name="Connector: Curved 37">
            <a:extLst>
              <a:ext uri="{FF2B5EF4-FFF2-40B4-BE49-F238E27FC236}">
                <a16:creationId xmlns:a16="http://schemas.microsoft.com/office/drawing/2014/main" id="{5BD2539C-99C1-69B3-0A09-07893CDAC48A}"/>
              </a:ext>
            </a:extLst>
          </p:cNvPr>
          <p:cNvCxnSpPr>
            <a:cxnSpLocks/>
            <a:endCxn id="28" idx="1"/>
          </p:cNvCxnSpPr>
          <p:nvPr/>
        </p:nvCxnSpPr>
        <p:spPr>
          <a:xfrm flipV="1">
            <a:off x="2036786" y="6647737"/>
            <a:ext cx="8414789" cy="744478"/>
          </a:xfrm>
          <a:prstGeom prst="curvedConnector3">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1953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16</a:t>
            </a:r>
          </a:p>
        </p:txBody>
      </p:sp>
      <p:sp>
        <p:nvSpPr>
          <p:cNvPr id="10" name="TextBox 10">
            <a:extLst>
              <a:ext uri="{FF2B5EF4-FFF2-40B4-BE49-F238E27FC236}">
                <a16:creationId xmlns:a16="http://schemas.microsoft.com/office/drawing/2014/main" id="{73F5EE83-5552-3D21-4153-D4552FB35342}"/>
              </a:ext>
            </a:extLst>
          </p:cNvPr>
          <p:cNvSpPr txBox="1"/>
          <p:nvPr/>
        </p:nvSpPr>
        <p:spPr>
          <a:xfrm>
            <a:off x="-1447800" y="3894792"/>
            <a:ext cx="7414641" cy="2497415"/>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RUL </a:t>
            </a:r>
          </a:p>
          <a:p>
            <a:pPr algn="ctr">
              <a:lnSpc>
                <a:spcPts val="10080"/>
              </a:lnSpc>
            </a:pPr>
            <a:r>
              <a:rPr lang="en-US" sz="7200" dirty="0">
                <a:solidFill>
                  <a:srgbClr val="000000"/>
                </a:solidFill>
                <a:latin typeface="Roboto Condensed Bold"/>
              </a:rPr>
              <a:t>WORKFLOW</a:t>
            </a:r>
          </a:p>
        </p:txBody>
      </p:sp>
      <p:pic>
        <p:nvPicPr>
          <p:cNvPr id="5" name="Picture 4">
            <a:extLst>
              <a:ext uri="{FF2B5EF4-FFF2-40B4-BE49-F238E27FC236}">
                <a16:creationId xmlns:a16="http://schemas.microsoft.com/office/drawing/2014/main" id="{7105F4C3-7D25-3729-FBBC-03C259114169}"/>
              </a:ext>
            </a:extLst>
          </p:cNvPr>
          <p:cNvPicPr>
            <a:picLocks noChangeAspect="1"/>
          </p:cNvPicPr>
          <p:nvPr/>
        </p:nvPicPr>
        <p:blipFill>
          <a:blip r:embed="rId4"/>
          <a:stretch>
            <a:fillRect/>
          </a:stretch>
        </p:blipFill>
        <p:spPr>
          <a:xfrm>
            <a:off x="4689339" y="190499"/>
            <a:ext cx="11193598" cy="9586458"/>
          </a:xfrm>
          <a:prstGeom prst="rect">
            <a:avLst/>
          </a:prstGeom>
        </p:spPr>
      </p:pic>
      <p:sp>
        <p:nvSpPr>
          <p:cNvPr id="8" name="TextBox 7">
            <a:extLst>
              <a:ext uri="{FF2B5EF4-FFF2-40B4-BE49-F238E27FC236}">
                <a16:creationId xmlns:a16="http://schemas.microsoft.com/office/drawing/2014/main" id="{8508408A-EB34-8AE8-51D8-FC378048B741}"/>
              </a:ext>
            </a:extLst>
          </p:cNvPr>
          <p:cNvSpPr txBox="1"/>
          <p:nvPr/>
        </p:nvSpPr>
        <p:spPr>
          <a:xfrm flipH="1">
            <a:off x="9508897" y="9546124"/>
            <a:ext cx="1554481" cy="461665"/>
          </a:xfrm>
          <a:prstGeom prst="rect">
            <a:avLst/>
          </a:prstGeom>
          <a:noFill/>
        </p:spPr>
        <p:txBody>
          <a:bodyPr wrap="square" rtlCol="0">
            <a:spAutoFit/>
          </a:bodyPr>
          <a:lstStyle/>
          <a:p>
            <a:pPr algn="ctr"/>
            <a:r>
              <a:rPr lang="en-US" sz="2400" b="1" dirty="0"/>
              <a:t>Fig 12</a:t>
            </a:r>
            <a:endParaRPr lang="en-IN" sz="2400" b="1" dirty="0"/>
          </a:p>
        </p:txBody>
      </p:sp>
    </p:spTree>
    <p:extLst>
      <p:ext uri="{BB962C8B-B14F-4D97-AF65-F5344CB8AC3E}">
        <p14:creationId xmlns:p14="http://schemas.microsoft.com/office/powerpoint/2010/main" val="4076872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17 </a:t>
            </a:r>
          </a:p>
        </p:txBody>
      </p:sp>
      <p:sp>
        <p:nvSpPr>
          <p:cNvPr id="10" name="TextBox 10">
            <a:extLst>
              <a:ext uri="{FF2B5EF4-FFF2-40B4-BE49-F238E27FC236}">
                <a16:creationId xmlns:a16="http://schemas.microsoft.com/office/drawing/2014/main" id="{73F5EE83-5552-3D21-4153-D4552FB35342}"/>
              </a:ext>
            </a:extLst>
          </p:cNvPr>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RUL Estimator Models</a:t>
            </a:r>
          </a:p>
        </p:txBody>
      </p:sp>
      <p:pic>
        <p:nvPicPr>
          <p:cNvPr id="1026" name="Picture 2">
            <a:extLst>
              <a:ext uri="{FF2B5EF4-FFF2-40B4-BE49-F238E27FC236}">
                <a16:creationId xmlns:a16="http://schemas.microsoft.com/office/drawing/2014/main" id="{F96C1F73-9740-1FFE-993B-1FD5F32CD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4398" y="2476509"/>
            <a:ext cx="14883651" cy="66149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0CEC21-D01B-F0B3-A356-141AE957A7F2}"/>
              </a:ext>
            </a:extLst>
          </p:cNvPr>
          <p:cNvSpPr txBox="1"/>
          <p:nvPr/>
        </p:nvSpPr>
        <p:spPr>
          <a:xfrm flipH="1">
            <a:off x="8931507" y="9132317"/>
            <a:ext cx="1554481" cy="461665"/>
          </a:xfrm>
          <a:prstGeom prst="rect">
            <a:avLst/>
          </a:prstGeom>
          <a:noFill/>
        </p:spPr>
        <p:txBody>
          <a:bodyPr wrap="square" rtlCol="0">
            <a:spAutoFit/>
          </a:bodyPr>
          <a:lstStyle/>
          <a:p>
            <a:pPr algn="ctr"/>
            <a:r>
              <a:rPr lang="en-US" sz="2400" b="1" dirty="0"/>
              <a:t>Fig 13</a:t>
            </a:r>
            <a:endParaRPr lang="en-IN" sz="2400" b="1" dirty="0"/>
          </a:p>
        </p:txBody>
      </p:sp>
    </p:spTree>
    <p:extLst>
      <p:ext uri="{BB962C8B-B14F-4D97-AF65-F5344CB8AC3E}">
        <p14:creationId xmlns:p14="http://schemas.microsoft.com/office/powerpoint/2010/main" val="2456390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18</a:t>
            </a:r>
          </a:p>
        </p:txBody>
      </p:sp>
      <p:sp>
        <p:nvSpPr>
          <p:cNvPr id="10" name="TextBox 10">
            <a:extLst>
              <a:ext uri="{FF2B5EF4-FFF2-40B4-BE49-F238E27FC236}">
                <a16:creationId xmlns:a16="http://schemas.microsoft.com/office/drawing/2014/main" id="{73F5EE83-5552-3D21-4153-D4552FB35342}"/>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MACHINE LEARNING APPROACH</a:t>
            </a:r>
          </a:p>
        </p:txBody>
      </p:sp>
      <p:pic>
        <p:nvPicPr>
          <p:cNvPr id="5" name="Picture 4">
            <a:extLst>
              <a:ext uri="{FF2B5EF4-FFF2-40B4-BE49-F238E27FC236}">
                <a16:creationId xmlns:a16="http://schemas.microsoft.com/office/drawing/2014/main" id="{A1C3E65B-A386-4717-3ACF-7D4A85C567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6887" y="1730916"/>
            <a:ext cx="9972450" cy="4475284"/>
          </a:xfrm>
          <a:prstGeom prst="rect">
            <a:avLst/>
          </a:prstGeom>
        </p:spPr>
      </p:pic>
      <p:sp>
        <p:nvSpPr>
          <p:cNvPr id="11" name="Rounded Rectangle 6">
            <a:extLst>
              <a:ext uri="{FF2B5EF4-FFF2-40B4-BE49-F238E27FC236}">
                <a16:creationId xmlns:a16="http://schemas.microsoft.com/office/drawing/2014/main" id="{B65C6E63-55DA-A697-1AA2-329A28F0FB7C}"/>
              </a:ext>
            </a:extLst>
          </p:cNvPr>
          <p:cNvSpPr/>
          <p:nvPr/>
        </p:nvSpPr>
        <p:spPr>
          <a:xfrm>
            <a:off x="11082948" y="1795918"/>
            <a:ext cx="3384013" cy="5074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KNN Output</a:t>
            </a:r>
            <a:endParaRPr lang="en-IN" dirty="0"/>
          </a:p>
        </p:txBody>
      </p:sp>
      <p:sp>
        <p:nvSpPr>
          <p:cNvPr id="15" name="TextBox 14">
            <a:extLst>
              <a:ext uri="{FF2B5EF4-FFF2-40B4-BE49-F238E27FC236}">
                <a16:creationId xmlns:a16="http://schemas.microsoft.com/office/drawing/2014/main" id="{535900E1-05ED-A7E0-5AFA-255CCED3E712}"/>
              </a:ext>
            </a:extLst>
          </p:cNvPr>
          <p:cNvSpPr txBox="1"/>
          <p:nvPr/>
        </p:nvSpPr>
        <p:spPr>
          <a:xfrm>
            <a:off x="4572000" y="7233382"/>
            <a:ext cx="9144000" cy="523220"/>
          </a:xfrm>
          <a:prstGeom prst="rect">
            <a:avLst/>
          </a:prstGeom>
          <a:noFill/>
        </p:spPr>
        <p:txBody>
          <a:bodyPr wrap="square">
            <a:spAutoFit/>
          </a:bodyPr>
          <a:lstStyle/>
          <a:p>
            <a:pPr algn="ctr"/>
            <a:r>
              <a:rPr lang="en-US" sz="2800" dirty="0">
                <a:solidFill>
                  <a:srgbClr val="00B050"/>
                </a:solidFill>
              </a:rPr>
              <a:t>Historical Remaining useful life of different filter  </a:t>
            </a:r>
            <a:endParaRPr lang="en-IN" sz="2800" dirty="0">
              <a:solidFill>
                <a:srgbClr val="00B050"/>
              </a:solidFill>
            </a:endParaRPr>
          </a:p>
        </p:txBody>
      </p:sp>
      <p:cxnSp>
        <p:nvCxnSpPr>
          <p:cNvPr id="16" name="Straight Arrow Connector 15">
            <a:extLst>
              <a:ext uri="{FF2B5EF4-FFF2-40B4-BE49-F238E27FC236}">
                <a16:creationId xmlns:a16="http://schemas.microsoft.com/office/drawing/2014/main" id="{DDF6AA56-B5E3-BB76-70F5-EECDEE279399}"/>
              </a:ext>
            </a:extLst>
          </p:cNvPr>
          <p:cNvCxnSpPr>
            <a:cxnSpLocks/>
          </p:cNvCxnSpPr>
          <p:nvPr/>
        </p:nvCxnSpPr>
        <p:spPr>
          <a:xfrm flipV="1">
            <a:off x="9601200" y="5011729"/>
            <a:ext cx="840850" cy="222165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753A888-E9B2-21C7-04F3-7F558FE29B50}"/>
              </a:ext>
            </a:extLst>
          </p:cNvPr>
          <p:cNvCxnSpPr>
            <a:cxnSpLocks/>
          </p:cNvCxnSpPr>
          <p:nvPr/>
        </p:nvCxnSpPr>
        <p:spPr>
          <a:xfrm flipH="1" flipV="1">
            <a:off x="12134746" y="4869649"/>
            <a:ext cx="1865947" cy="17247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Double Bracket 21">
            <a:extLst>
              <a:ext uri="{FF2B5EF4-FFF2-40B4-BE49-F238E27FC236}">
                <a16:creationId xmlns:a16="http://schemas.microsoft.com/office/drawing/2014/main" id="{4CC958DD-F783-18F3-E0ED-4EED95A4A0CE}"/>
              </a:ext>
            </a:extLst>
          </p:cNvPr>
          <p:cNvSpPr/>
          <p:nvPr/>
        </p:nvSpPr>
        <p:spPr>
          <a:xfrm>
            <a:off x="13335000" y="6560272"/>
            <a:ext cx="2015327" cy="184176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b="1" dirty="0">
                <a:solidFill>
                  <a:schemeClr val="tx1">
                    <a:lumMod val="95000"/>
                    <a:lumOff val="5000"/>
                  </a:schemeClr>
                </a:solidFill>
              </a:rPr>
              <a:t>filter KPA up to the current SMH</a:t>
            </a:r>
            <a:endParaRPr lang="en-IN" sz="2400" b="1" dirty="0">
              <a:solidFill>
                <a:schemeClr val="tx1">
                  <a:lumMod val="95000"/>
                  <a:lumOff val="5000"/>
                </a:schemeClr>
              </a:solidFill>
            </a:endParaRPr>
          </a:p>
        </p:txBody>
      </p:sp>
      <p:sp>
        <p:nvSpPr>
          <p:cNvPr id="24" name="TextBox 23">
            <a:extLst>
              <a:ext uri="{FF2B5EF4-FFF2-40B4-BE49-F238E27FC236}">
                <a16:creationId xmlns:a16="http://schemas.microsoft.com/office/drawing/2014/main" id="{AB00202E-3107-A85A-47ED-160FCE0D7207}"/>
              </a:ext>
            </a:extLst>
          </p:cNvPr>
          <p:cNvSpPr txBox="1"/>
          <p:nvPr/>
        </p:nvSpPr>
        <p:spPr>
          <a:xfrm>
            <a:off x="11892730" y="7111169"/>
            <a:ext cx="9144000" cy="523220"/>
          </a:xfrm>
          <a:prstGeom prst="rect">
            <a:avLst/>
          </a:prstGeom>
          <a:noFill/>
        </p:spPr>
        <p:txBody>
          <a:bodyPr wrap="square">
            <a:spAutoFit/>
          </a:bodyPr>
          <a:lstStyle/>
          <a:p>
            <a:pPr algn="ctr"/>
            <a:r>
              <a:rPr lang="en-US" sz="2800" dirty="0">
                <a:solidFill>
                  <a:schemeClr val="tx1">
                    <a:lumMod val="95000"/>
                    <a:lumOff val="5000"/>
                  </a:schemeClr>
                </a:solidFill>
              </a:rPr>
              <a:t>Current filter </a:t>
            </a:r>
            <a:endParaRPr lang="en-IN" sz="2800" dirty="0">
              <a:solidFill>
                <a:schemeClr val="tx1">
                  <a:lumMod val="95000"/>
                  <a:lumOff val="5000"/>
                </a:schemeClr>
              </a:solidFill>
            </a:endParaRPr>
          </a:p>
        </p:txBody>
      </p:sp>
      <p:sp>
        <p:nvSpPr>
          <p:cNvPr id="26" name="TextBox 25">
            <a:extLst>
              <a:ext uri="{FF2B5EF4-FFF2-40B4-BE49-F238E27FC236}">
                <a16:creationId xmlns:a16="http://schemas.microsoft.com/office/drawing/2014/main" id="{A362C1CB-F5E4-B08C-C912-2A41F3B817D3}"/>
              </a:ext>
            </a:extLst>
          </p:cNvPr>
          <p:cNvSpPr txBox="1"/>
          <p:nvPr/>
        </p:nvSpPr>
        <p:spPr>
          <a:xfrm>
            <a:off x="231250" y="8110856"/>
            <a:ext cx="12382615" cy="954107"/>
          </a:xfrm>
          <a:prstGeom prst="rect">
            <a:avLst/>
          </a:prstGeom>
          <a:noFill/>
        </p:spPr>
        <p:txBody>
          <a:bodyPr wrap="square">
            <a:spAutoFit/>
          </a:bodyPr>
          <a:lstStyle/>
          <a:p>
            <a:pPr algn="just"/>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At each iteration of the RUL computation, similarity model finds the closest filter paths, which are shown in green, and computes the RUL using nearby value.</a:t>
            </a:r>
            <a:endParaRPr lang="en-IN"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6A9AB44B-CEAD-72A1-7C5D-F9A4861BCB3E}"/>
              </a:ext>
            </a:extLst>
          </p:cNvPr>
          <p:cNvSpPr txBox="1"/>
          <p:nvPr/>
        </p:nvSpPr>
        <p:spPr>
          <a:xfrm>
            <a:off x="231250" y="2600906"/>
            <a:ext cx="7677254" cy="3662541"/>
          </a:xfrm>
          <a:prstGeom prst="rect">
            <a:avLst/>
          </a:prstGeom>
          <a:noFill/>
        </p:spPr>
        <p:txBody>
          <a:bodyPr wrap="square">
            <a:spAutoFit/>
          </a:bodyPr>
          <a:lstStyle/>
          <a:p>
            <a:r>
              <a:rPr lang="en-US" sz="3200" b="1" dirty="0">
                <a:solidFill>
                  <a:schemeClr val="tx1">
                    <a:lumMod val="95000"/>
                    <a:lumOff val="5000"/>
                  </a:schemeClr>
                </a:solidFill>
                <a:latin typeface="Times New Roman" panose="02020603050405020304" pitchFamily="18" charset="0"/>
                <a:cs typeface="Times New Roman" panose="02020603050405020304" pitchFamily="18" charset="0"/>
              </a:rPr>
              <a:t>Similarity  model </a:t>
            </a:r>
          </a:p>
          <a:p>
            <a:endParaRPr lang="en-US" sz="3200" b="1"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The similarity model is a useful RUL estimation technique.</a:t>
            </a:r>
          </a:p>
          <a:p>
            <a:pPr algn="just"/>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The similarity model works by finding the closest filter profiles to current filter KPA  up to the current SMH.</a:t>
            </a:r>
          </a:p>
          <a:p>
            <a:pPr algn="just"/>
            <a:r>
              <a:rPr lang="en-US" sz="2800" b="1" dirty="0">
                <a:solidFill>
                  <a:schemeClr val="tx1">
                    <a:lumMod val="95000"/>
                    <a:lumOff val="5000"/>
                  </a:schemeClr>
                </a:solidFill>
              </a:rPr>
              <a:t> </a:t>
            </a:r>
          </a:p>
        </p:txBody>
      </p:sp>
      <p:sp>
        <p:nvSpPr>
          <p:cNvPr id="8" name="TextBox 7">
            <a:extLst>
              <a:ext uri="{FF2B5EF4-FFF2-40B4-BE49-F238E27FC236}">
                <a16:creationId xmlns:a16="http://schemas.microsoft.com/office/drawing/2014/main" id="{5B339133-E4A2-7A41-8ED9-22B9BDCA43C6}"/>
              </a:ext>
            </a:extLst>
          </p:cNvPr>
          <p:cNvSpPr txBox="1"/>
          <p:nvPr/>
        </p:nvSpPr>
        <p:spPr>
          <a:xfrm flipH="1">
            <a:off x="11495846" y="6122555"/>
            <a:ext cx="1554481" cy="461665"/>
          </a:xfrm>
          <a:prstGeom prst="rect">
            <a:avLst/>
          </a:prstGeom>
          <a:noFill/>
        </p:spPr>
        <p:txBody>
          <a:bodyPr wrap="square" rtlCol="0">
            <a:spAutoFit/>
          </a:bodyPr>
          <a:lstStyle/>
          <a:p>
            <a:pPr algn="ctr"/>
            <a:r>
              <a:rPr lang="en-US" sz="2400" b="1" dirty="0"/>
              <a:t>Fig 14</a:t>
            </a:r>
            <a:endParaRPr lang="en-IN" sz="2400" b="1" dirty="0"/>
          </a:p>
        </p:txBody>
      </p:sp>
    </p:spTree>
    <p:extLst>
      <p:ext uri="{BB962C8B-B14F-4D97-AF65-F5344CB8AC3E}">
        <p14:creationId xmlns:p14="http://schemas.microsoft.com/office/powerpoint/2010/main" val="331142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19</a:t>
            </a:r>
          </a:p>
        </p:txBody>
      </p:sp>
      <p:sp>
        <p:nvSpPr>
          <p:cNvPr id="10" name="TextBox 10">
            <a:extLst>
              <a:ext uri="{FF2B5EF4-FFF2-40B4-BE49-F238E27FC236}">
                <a16:creationId xmlns:a16="http://schemas.microsoft.com/office/drawing/2014/main" id="{73F5EE83-5552-3D21-4153-D4552FB35342}"/>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MACHINE LEARNING APPROACH</a:t>
            </a:r>
          </a:p>
        </p:txBody>
      </p:sp>
      <p:pic>
        <p:nvPicPr>
          <p:cNvPr id="5" name="Picture 4">
            <a:extLst>
              <a:ext uri="{FF2B5EF4-FFF2-40B4-BE49-F238E27FC236}">
                <a16:creationId xmlns:a16="http://schemas.microsoft.com/office/drawing/2014/main" id="{A1C3E65B-A386-4717-3ACF-7D4A85C567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00" y="1784775"/>
            <a:ext cx="9972450" cy="4475284"/>
          </a:xfrm>
          <a:prstGeom prst="rect">
            <a:avLst/>
          </a:prstGeom>
        </p:spPr>
      </p:pic>
      <p:sp>
        <p:nvSpPr>
          <p:cNvPr id="11" name="Rounded Rectangle 6">
            <a:extLst>
              <a:ext uri="{FF2B5EF4-FFF2-40B4-BE49-F238E27FC236}">
                <a16:creationId xmlns:a16="http://schemas.microsoft.com/office/drawing/2014/main" id="{B65C6E63-55DA-A697-1AA2-329A28F0FB7C}"/>
              </a:ext>
            </a:extLst>
          </p:cNvPr>
          <p:cNvSpPr/>
          <p:nvPr/>
        </p:nvSpPr>
        <p:spPr>
          <a:xfrm>
            <a:off x="11082947" y="1971788"/>
            <a:ext cx="3384013" cy="5074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KNN Output</a:t>
            </a:r>
            <a:endParaRPr lang="en-IN" dirty="0"/>
          </a:p>
        </p:txBody>
      </p:sp>
      <p:pic>
        <p:nvPicPr>
          <p:cNvPr id="8" name="Picture 7">
            <a:extLst>
              <a:ext uri="{FF2B5EF4-FFF2-40B4-BE49-F238E27FC236}">
                <a16:creationId xmlns:a16="http://schemas.microsoft.com/office/drawing/2014/main" id="{A2785487-7C86-17DA-74F0-FBFF18D53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0167" y="6255296"/>
            <a:ext cx="9129574" cy="3503674"/>
          </a:xfrm>
          <a:prstGeom prst="rect">
            <a:avLst/>
          </a:prstGeom>
        </p:spPr>
      </p:pic>
      <p:sp>
        <p:nvSpPr>
          <p:cNvPr id="12" name="Rounded Rectangle 12">
            <a:extLst>
              <a:ext uri="{FF2B5EF4-FFF2-40B4-BE49-F238E27FC236}">
                <a16:creationId xmlns:a16="http://schemas.microsoft.com/office/drawing/2014/main" id="{7BAB266F-0BC4-0565-7A2E-BE6A9EE2C635}"/>
              </a:ext>
            </a:extLst>
          </p:cNvPr>
          <p:cNvSpPr/>
          <p:nvPr/>
        </p:nvSpPr>
        <p:spPr>
          <a:xfrm>
            <a:off x="11250954" y="6058502"/>
            <a:ext cx="3048000" cy="5074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With Nasa’s engine dataset </a:t>
            </a:r>
          </a:p>
        </p:txBody>
      </p:sp>
      <p:sp>
        <p:nvSpPr>
          <p:cNvPr id="17" name="TextBox 16">
            <a:extLst>
              <a:ext uri="{FF2B5EF4-FFF2-40B4-BE49-F238E27FC236}">
                <a16:creationId xmlns:a16="http://schemas.microsoft.com/office/drawing/2014/main" id="{1959D970-1B19-2A4B-54E2-DA8225713A8D}"/>
              </a:ext>
            </a:extLst>
          </p:cNvPr>
          <p:cNvSpPr txBox="1"/>
          <p:nvPr/>
        </p:nvSpPr>
        <p:spPr>
          <a:xfrm>
            <a:off x="790300" y="3598426"/>
            <a:ext cx="6829700" cy="3539430"/>
          </a:xfrm>
          <a:prstGeom prst="rect">
            <a:avLst/>
          </a:prstGeom>
          <a:noFill/>
        </p:spPr>
        <p:txBody>
          <a:bodyPr wrap="square">
            <a:spAutoFit/>
          </a:bodyPr>
          <a:lstStyle/>
          <a:p>
            <a:pPr algn="just"/>
            <a:r>
              <a:rPr lang="en-US" sz="2800" dirty="0"/>
              <a:t>There is a relatively large error between the estimated RUL and the true RUL when the filter is in an intermediate health stage. </a:t>
            </a:r>
          </a:p>
          <a:p>
            <a:pPr algn="just"/>
            <a:endParaRPr lang="en-US" sz="2800" dirty="0"/>
          </a:p>
          <a:p>
            <a:pPr algn="just"/>
            <a:r>
              <a:rPr lang="en-US" sz="2800" dirty="0"/>
              <a:t>In this example, the most similar 10 curves are close at the beginning, but bifurcate when they approach the failure state, resulting in roughly two modes in the RUL distribution.</a:t>
            </a:r>
            <a:endParaRPr lang="en-IN" sz="2800" dirty="0"/>
          </a:p>
        </p:txBody>
      </p:sp>
      <p:sp>
        <p:nvSpPr>
          <p:cNvPr id="9" name="TextBox 8">
            <a:extLst>
              <a:ext uri="{FF2B5EF4-FFF2-40B4-BE49-F238E27FC236}">
                <a16:creationId xmlns:a16="http://schemas.microsoft.com/office/drawing/2014/main" id="{C6CF77CD-6552-C12A-8163-3344580A6034}"/>
              </a:ext>
            </a:extLst>
          </p:cNvPr>
          <p:cNvSpPr txBox="1"/>
          <p:nvPr/>
        </p:nvSpPr>
        <p:spPr>
          <a:xfrm flipH="1">
            <a:off x="6591359" y="8271392"/>
            <a:ext cx="1554481" cy="461665"/>
          </a:xfrm>
          <a:prstGeom prst="rect">
            <a:avLst/>
          </a:prstGeom>
          <a:noFill/>
        </p:spPr>
        <p:txBody>
          <a:bodyPr wrap="square" rtlCol="0">
            <a:spAutoFit/>
          </a:bodyPr>
          <a:lstStyle/>
          <a:p>
            <a:pPr algn="ctr"/>
            <a:r>
              <a:rPr lang="en-US" sz="2400" b="1" dirty="0"/>
              <a:t>Fig 15</a:t>
            </a:r>
            <a:endParaRPr lang="en-IN" sz="2400" b="1" dirty="0"/>
          </a:p>
        </p:txBody>
      </p:sp>
    </p:spTree>
    <p:extLst>
      <p:ext uri="{BB962C8B-B14F-4D97-AF65-F5344CB8AC3E}">
        <p14:creationId xmlns:p14="http://schemas.microsoft.com/office/powerpoint/2010/main" val="2529626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0757" y="10095210"/>
            <a:ext cx="4610268"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1024" y="10095210"/>
            <a:ext cx="4810154"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235" y="10095210"/>
            <a:ext cx="464555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3606" y="194270"/>
            <a:ext cx="1270319" cy="1338372"/>
          </a:xfrm>
          <a:prstGeom prst="rect">
            <a:avLst/>
          </a:prstGeom>
        </p:spPr>
      </p:pic>
      <p:pic>
        <p:nvPicPr>
          <p:cNvPr id="7" name="Picture 7"/>
          <p:cNvPicPr>
            <a:picLocks noChangeAspect="1"/>
          </p:cNvPicPr>
          <p:nvPr/>
        </p:nvPicPr>
        <p:blipFill>
          <a:blip r:embed="rId3"/>
          <a:srcRect/>
          <a:stretch>
            <a:fillRect/>
          </a:stretch>
        </p:blipFill>
        <p:spPr>
          <a:xfrm>
            <a:off x="15871660" y="518967"/>
            <a:ext cx="1982726" cy="68897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38333" y="9739742"/>
            <a:ext cx="1462475" cy="439223"/>
          </a:xfrm>
          <a:prstGeom prst="rect">
            <a:avLst/>
          </a:prstGeom>
        </p:spPr>
        <p:txBody>
          <a:bodyPr lIns="0" tIns="0" rIns="0" bIns="0" rtlCol="0" anchor="t">
            <a:spAutoFit/>
          </a:bodyPr>
          <a:lstStyle/>
          <a:p>
            <a:pPr>
              <a:lnSpc>
                <a:spcPts val="3918"/>
              </a:lnSpc>
              <a:spcBef>
                <a:spcPct val="0"/>
              </a:spcBef>
            </a:pPr>
            <a:r>
              <a:rPr lang="en-US" sz="2000" dirty="0">
                <a:latin typeface="Roboto Condensed"/>
              </a:rPr>
              <a:t>Page 20</a:t>
            </a:r>
          </a:p>
        </p:txBody>
      </p:sp>
      <p:sp>
        <p:nvSpPr>
          <p:cNvPr id="10" name="TextBox 10">
            <a:extLst>
              <a:ext uri="{FF2B5EF4-FFF2-40B4-BE49-F238E27FC236}">
                <a16:creationId xmlns:a16="http://schemas.microsoft.com/office/drawing/2014/main" id="{73F5EE83-5552-3D21-4153-D4552FB35342}"/>
              </a:ext>
            </a:extLst>
          </p:cNvPr>
          <p:cNvSpPr txBox="1"/>
          <p:nvPr/>
        </p:nvSpPr>
        <p:spPr>
          <a:xfrm>
            <a:off x="2782958" y="640699"/>
            <a:ext cx="12722087" cy="1202189"/>
          </a:xfrm>
          <a:prstGeom prst="rect">
            <a:avLst/>
          </a:prstGeom>
        </p:spPr>
        <p:txBody>
          <a:bodyPr wrap="square" lIns="0" tIns="0" rIns="0" bIns="0" rtlCol="0" anchor="t">
            <a:spAutoFit/>
          </a:bodyPr>
          <a:lstStyle/>
          <a:p>
            <a:pPr algn="ctr">
              <a:lnSpc>
                <a:spcPts val="10077"/>
              </a:lnSpc>
            </a:pPr>
            <a:r>
              <a:rPr lang="en-US" sz="7199" dirty="0">
                <a:solidFill>
                  <a:srgbClr val="000000"/>
                </a:solidFill>
                <a:latin typeface="Roboto Condensed Bold"/>
              </a:rPr>
              <a:t>MACHINE LEARNING APPROACH</a:t>
            </a:r>
          </a:p>
        </p:txBody>
      </p:sp>
      <p:pic>
        <p:nvPicPr>
          <p:cNvPr id="8" name="Content Placeholder 5">
            <a:extLst>
              <a:ext uri="{FF2B5EF4-FFF2-40B4-BE49-F238E27FC236}">
                <a16:creationId xmlns:a16="http://schemas.microsoft.com/office/drawing/2014/main" id="{50AE210D-9B74-385A-3A31-C5D05CC3E522}"/>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916544" y="2478190"/>
            <a:ext cx="10246700" cy="6475310"/>
          </a:xfrm>
          <a:prstGeom prst="rect">
            <a:avLst/>
          </a:prstGeom>
        </p:spPr>
      </p:pic>
      <p:sp>
        <p:nvSpPr>
          <p:cNvPr id="9" name="Rounded Rectangle 7">
            <a:extLst>
              <a:ext uri="{FF2B5EF4-FFF2-40B4-BE49-F238E27FC236}">
                <a16:creationId xmlns:a16="http://schemas.microsoft.com/office/drawing/2014/main" id="{A87DCDC4-4DEA-AFFA-690B-F2F8F95989B0}"/>
              </a:ext>
            </a:extLst>
          </p:cNvPr>
          <p:cNvSpPr/>
          <p:nvPr/>
        </p:nvSpPr>
        <p:spPr>
          <a:xfrm>
            <a:off x="12953009" y="2794817"/>
            <a:ext cx="3289506" cy="4951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INPUT</a:t>
            </a:r>
            <a:endParaRPr lang="en-IN" b="1" dirty="0"/>
          </a:p>
        </p:txBody>
      </p:sp>
      <p:sp>
        <p:nvSpPr>
          <p:cNvPr id="12" name="Rounded Rectangle 8">
            <a:extLst>
              <a:ext uri="{FF2B5EF4-FFF2-40B4-BE49-F238E27FC236}">
                <a16:creationId xmlns:a16="http://schemas.microsoft.com/office/drawing/2014/main" id="{C5D77E1A-8A00-8A4E-6758-634DDB5170CB}"/>
              </a:ext>
            </a:extLst>
          </p:cNvPr>
          <p:cNvSpPr/>
          <p:nvPr/>
        </p:nvSpPr>
        <p:spPr>
          <a:xfrm>
            <a:off x="12953009" y="8247842"/>
            <a:ext cx="3289506" cy="4951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OUTPUT</a:t>
            </a:r>
            <a:endParaRPr lang="en-IN" b="1" dirty="0"/>
          </a:p>
        </p:txBody>
      </p:sp>
      <p:sp>
        <p:nvSpPr>
          <p:cNvPr id="20" name="Double Bracket 19">
            <a:extLst>
              <a:ext uri="{FF2B5EF4-FFF2-40B4-BE49-F238E27FC236}">
                <a16:creationId xmlns:a16="http://schemas.microsoft.com/office/drawing/2014/main" id="{9E6F0009-E96F-0A9A-0190-434D2AD59ABB}"/>
              </a:ext>
            </a:extLst>
          </p:cNvPr>
          <p:cNvSpPr/>
          <p:nvPr/>
        </p:nvSpPr>
        <p:spPr>
          <a:xfrm>
            <a:off x="12755433" y="4813591"/>
            <a:ext cx="2559159" cy="195519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b="1" dirty="0">
                <a:solidFill>
                  <a:schemeClr val="tx1">
                    <a:lumMod val="95000"/>
                    <a:lumOff val="5000"/>
                  </a:schemeClr>
                </a:solidFill>
              </a:rPr>
              <a:t>Current filter KPA up to the current SMH</a:t>
            </a:r>
            <a:endParaRPr lang="en-IN" sz="2400" b="1" dirty="0">
              <a:solidFill>
                <a:schemeClr val="tx1">
                  <a:lumMod val="95000"/>
                  <a:lumOff val="5000"/>
                </a:schemeClr>
              </a:solidFill>
            </a:endParaRPr>
          </a:p>
        </p:txBody>
      </p:sp>
      <p:pic>
        <p:nvPicPr>
          <p:cNvPr id="5" name="Content Placeholder 5">
            <a:extLst>
              <a:ext uri="{FF2B5EF4-FFF2-40B4-BE49-F238E27FC236}">
                <a16:creationId xmlns:a16="http://schemas.microsoft.com/office/drawing/2014/main" id="{4F819F46-9D94-5FA1-D9F4-0E48C131C8F9}"/>
              </a:ext>
            </a:extLst>
          </p:cNvPr>
          <p:cNvPicPr>
            <a:picLocks noChangeAspect="1"/>
          </p:cNvPicPr>
          <p:nvPr/>
        </p:nvPicPr>
        <p:blipFill rotWithShape="1">
          <a:blip r:embed="rId6"/>
          <a:srcRect b="81630"/>
          <a:stretch/>
        </p:blipFill>
        <p:spPr>
          <a:xfrm>
            <a:off x="916544" y="2522489"/>
            <a:ext cx="10106503" cy="1173212"/>
          </a:xfrm>
          <a:prstGeom prst="rect">
            <a:avLst/>
          </a:prstGeom>
        </p:spPr>
      </p:pic>
      <p:pic>
        <p:nvPicPr>
          <p:cNvPr id="11" name="Content Placeholder 5">
            <a:extLst>
              <a:ext uri="{FF2B5EF4-FFF2-40B4-BE49-F238E27FC236}">
                <a16:creationId xmlns:a16="http://schemas.microsoft.com/office/drawing/2014/main" id="{2630664C-2422-E311-C453-E76D63CA3687}"/>
              </a:ext>
            </a:extLst>
          </p:cNvPr>
          <p:cNvPicPr>
            <a:picLocks noChangeAspect="1"/>
          </p:cNvPicPr>
          <p:nvPr/>
        </p:nvPicPr>
        <p:blipFill rotWithShape="1">
          <a:blip r:embed="rId6"/>
          <a:srcRect t="43186"/>
          <a:stretch/>
        </p:blipFill>
        <p:spPr>
          <a:xfrm>
            <a:off x="940356" y="5295482"/>
            <a:ext cx="10222888" cy="3670291"/>
          </a:xfrm>
          <a:prstGeom prst="rect">
            <a:avLst/>
          </a:prstGeom>
        </p:spPr>
      </p:pic>
      <p:cxnSp>
        <p:nvCxnSpPr>
          <p:cNvPr id="13" name="Straight Arrow Connector 12">
            <a:extLst>
              <a:ext uri="{FF2B5EF4-FFF2-40B4-BE49-F238E27FC236}">
                <a16:creationId xmlns:a16="http://schemas.microsoft.com/office/drawing/2014/main" id="{28E737F6-3AC9-6847-2195-403766BF3872}"/>
              </a:ext>
            </a:extLst>
          </p:cNvPr>
          <p:cNvCxnSpPr>
            <a:cxnSpLocks/>
          </p:cNvCxnSpPr>
          <p:nvPr/>
        </p:nvCxnSpPr>
        <p:spPr>
          <a:xfrm flipH="1">
            <a:off x="5741024" y="3010455"/>
            <a:ext cx="6907265"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C6E5FEE1-DB6A-0E9E-340F-1935251240A9}"/>
              </a:ext>
            </a:extLst>
          </p:cNvPr>
          <p:cNvCxnSpPr>
            <a:cxnSpLocks/>
          </p:cNvCxnSpPr>
          <p:nvPr/>
        </p:nvCxnSpPr>
        <p:spPr>
          <a:xfrm flipH="1">
            <a:off x="6274286" y="8495427"/>
            <a:ext cx="648114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37838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20"/>
          <p:cNvSpPr/>
          <p:nvPr/>
        </p:nvSpPr>
        <p:spPr>
          <a:xfrm>
            <a:off x="1028700" y="10172700"/>
            <a:ext cx="4611469" cy="0"/>
          </a:xfrm>
          <a:prstGeom prst="line">
            <a:avLst/>
          </a:prstGeom>
          <a:ln w="190500" cap="flat">
            <a:solidFill>
              <a:srgbClr val="000000"/>
            </a:solidFill>
            <a:prstDash val="solid"/>
            <a:headEnd type="none" w="sm" len="sm"/>
            <a:tailEnd type="none" w="sm" len="sm"/>
          </a:ln>
        </p:spPr>
      </p:sp>
      <p:sp>
        <p:nvSpPr>
          <p:cNvPr id="21" name="AutoShape 21"/>
          <p:cNvSpPr/>
          <p:nvPr/>
        </p:nvSpPr>
        <p:spPr>
          <a:xfrm>
            <a:off x="5640169" y="10172700"/>
            <a:ext cx="4811406" cy="0"/>
          </a:xfrm>
          <a:prstGeom prst="line">
            <a:avLst/>
          </a:prstGeom>
          <a:ln w="190500" cap="flat">
            <a:solidFill>
              <a:srgbClr val="EF7B54"/>
            </a:solidFill>
            <a:prstDash val="solid"/>
            <a:headEnd type="none" w="sm" len="sm"/>
            <a:tailEnd type="none" w="sm" len="sm"/>
          </a:ln>
        </p:spPr>
      </p:sp>
      <p:sp>
        <p:nvSpPr>
          <p:cNvPr id="22" name="AutoShape 22"/>
          <p:cNvSpPr/>
          <p:nvPr/>
        </p:nvSpPr>
        <p:spPr>
          <a:xfrm>
            <a:off x="10451575" y="10172700"/>
            <a:ext cx="4646761" cy="0"/>
          </a:xfrm>
          <a:prstGeom prst="line">
            <a:avLst/>
          </a:prstGeom>
          <a:ln w="190500" cap="flat">
            <a:solidFill>
              <a:srgbClr val="81CFC2"/>
            </a:solidFill>
            <a:prstDash val="solid"/>
            <a:headEnd type="none" w="sm" len="sm"/>
            <a:tailEnd type="none" w="sm" len="sm"/>
          </a:ln>
        </p:spPr>
      </p:sp>
      <p:grpSp>
        <p:nvGrpSpPr>
          <p:cNvPr id="23" name="Group 23"/>
          <p:cNvGrpSpPr/>
          <p:nvPr/>
        </p:nvGrpSpPr>
        <p:grpSpPr>
          <a:xfrm>
            <a:off x="1014412" y="419100"/>
            <a:ext cx="16230600" cy="1639941"/>
            <a:chOff x="0" y="0"/>
            <a:chExt cx="4274726" cy="431919"/>
          </a:xfrm>
        </p:grpSpPr>
        <p:sp>
          <p:nvSpPr>
            <p:cNvPr id="24" name="Freeform 24"/>
            <p:cNvSpPr/>
            <p:nvPr/>
          </p:nvSpPr>
          <p:spPr>
            <a:xfrm>
              <a:off x="0" y="0"/>
              <a:ext cx="4274726" cy="431919"/>
            </a:xfrm>
            <a:custGeom>
              <a:avLst/>
              <a:gdLst/>
              <a:ahLst/>
              <a:cxnLst/>
              <a:rect l="l" t="t" r="r" b="b"/>
              <a:pathLst>
                <a:path w="4274726" h="431919">
                  <a:moveTo>
                    <a:pt x="0" y="0"/>
                  </a:moveTo>
                  <a:lnTo>
                    <a:pt x="4274726" y="0"/>
                  </a:lnTo>
                  <a:lnTo>
                    <a:pt x="4274726" y="431919"/>
                  </a:lnTo>
                  <a:lnTo>
                    <a:pt x="0" y="431919"/>
                  </a:lnTo>
                  <a:close/>
                </a:path>
              </a:pathLst>
            </a:custGeom>
            <a:solidFill>
              <a:srgbClr val="000000"/>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26" name="TextBox 26"/>
          <p:cNvSpPr txBox="1"/>
          <p:nvPr/>
        </p:nvSpPr>
        <p:spPr>
          <a:xfrm>
            <a:off x="4371964" y="620897"/>
            <a:ext cx="9544071" cy="1236345"/>
          </a:xfrm>
          <a:prstGeom prst="rect">
            <a:avLst/>
          </a:prstGeom>
        </p:spPr>
        <p:txBody>
          <a:bodyPr lIns="0" tIns="0" rIns="0" bIns="0" rtlCol="0" anchor="t">
            <a:spAutoFit/>
          </a:bodyPr>
          <a:lstStyle/>
          <a:p>
            <a:pPr algn="ctr">
              <a:lnSpc>
                <a:spcPts val="10080"/>
              </a:lnSpc>
            </a:pPr>
            <a:r>
              <a:rPr lang="en-US" sz="7200" dirty="0">
                <a:solidFill>
                  <a:srgbClr val="FFFFFF"/>
                </a:solidFill>
                <a:latin typeface="Roboto Condensed Bold"/>
              </a:rPr>
              <a:t>TABLE OF CONTENTS</a:t>
            </a:r>
          </a:p>
        </p:txBody>
      </p:sp>
      <p:sp>
        <p:nvSpPr>
          <p:cNvPr id="39" name="TextBox 39"/>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02</a:t>
            </a:r>
          </a:p>
        </p:txBody>
      </p:sp>
      <p:sp>
        <p:nvSpPr>
          <p:cNvPr id="43" name="TextBox 42">
            <a:extLst>
              <a:ext uri="{FF2B5EF4-FFF2-40B4-BE49-F238E27FC236}">
                <a16:creationId xmlns:a16="http://schemas.microsoft.com/office/drawing/2014/main" id="{850EBAA7-8E49-C381-B6A4-9DA8E02F8E85}"/>
              </a:ext>
            </a:extLst>
          </p:cNvPr>
          <p:cNvSpPr txBox="1"/>
          <p:nvPr/>
        </p:nvSpPr>
        <p:spPr>
          <a:xfrm>
            <a:off x="1828800" y="2059040"/>
            <a:ext cx="13137728" cy="1294803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Company’s Introduction</a:t>
            </a:r>
          </a:p>
          <a:p>
            <a:pPr marL="457200"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Introduction</a:t>
            </a:r>
          </a:p>
          <a:p>
            <a:pPr marL="914400" lvl="1"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Motivation</a:t>
            </a:r>
          </a:p>
          <a:p>
            <a:pPr marL="914400" lvl="1"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Objective</a:t>
            </a:r>
          </a:p>
          <a:p>
            <a:pPr marL="457200"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Literature</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Review &amp; Gap</a:t>
            </a:r>
          </a:p>
          <a:p>
            <a:pPr marL="457200"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Work Flow</a:t>
            </a:r>
          </a:p>
          <a:p>
            <a:pPr marL="914400" lvl="1"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Dataset</a:t>
            </a:r>
          </a:p>
          <a:p>
            <a:pPr marL="914400" lvl="1"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Analysis</a:t>
            </a:r>
          </a:p>
          <a:p>
            <a:pPr marL="914400" lvl="1"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Model</a:t>
            </a:r>
          </a:p>
          <a:p>
            <a:pPr marL="914400" lvl="1"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Machine Learning Approach</a:t>
            </a:r>
          </a:p>
          <a:p>
            <a:pPr marL="457200"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Results</a:t>
            </a:r>
          </a:p>
          <a:p>
            <a:pPr marL="457200" indent="-457200">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References</a:t>
            </a:r>
            <a:endParaRPr lang="en-IN" sz="2800" b="1"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endParaRPr lang="en-US" sz="2800" dirty="0">
              <a:latin typeface="Times Neue Roman" panose="020B0604020202020204" charset="0"/>
            </a:endParaRPr>
          </a:p>
          <a:p>
            <a:pPr>
              <a:lnSpc>
                <a:spcPct val="150000"/>
              </a:lnSpc>
            </a:pPr>
            <a:endParaRPr lang="en-US" sz="2800" dirty="0">
              <a:latin typeface="Times Neue Roman" panose="020B0604020202020204" charset="0"/>
            </a:endParaRPr>
          </a:p>
          <a:p>
            <a:pPr>
              <a:lnSpc>
                <a:spcPct val="150000"/>
              </a:lnSpc>
            </a:pPr>
            <a:endParaRPr lang="en-IN" sz="2800" dirty="0">
              <a:latin typeface="Times Neue Roman" panose="020B0604020202020204" charset="0"/>
            </a:endParaRPr>
          </a:p>
          <a:p>
            <a:pPr>
              <a:lnSpc>
                <a:spcPct val="150000"/>
              </a:lnSpc>
            </a:pPr>
            <a:endParaRPr lang="en-IN" sz="2800" dirty="0">
              <a:latin typeface="Times Neue Roman" panose="020B0604020202020204" charset="0"/>
            </a:endParaRPr>
          </a:p>
          <a:p>
            <a:pPr>
              <a:lnSpc>
                <a:spcPct val="150000"/>
              </a:lnSpc>
            </a:pPr>
            <a:endParaRPr lang="en-IN" sz="2800" dirty="0">
              <a:latin typeface="Times Neue Roman" panose="020B0604020202020204" charset="0"/>
            </a:endParaRPr>
          </a:p>
          <a:p>
            <a:pPr>
              <a:lnSpc>
                <a:spcPct val="150000"/>
              </a:lnSpc>
            </a:pPr>
            <a:endParaRPr lang="en-IN" sz="2800" dirty="0">
              <a:latin typeface="Times Neue Roman" panose="020B0604020202020204" charset="0"/>
            </a:endParaRPr>
          </a:p>
          <a:p>
            <a:pPr>
              <a:lnSpc>
                <a:spcPct val="150000"/>
              </a:lnSpc>
            </a:pPr>
            <a:endParaRPr lang="en-IN" sz="2800" dirty="0">
              <a:latin typeface="Times Neue Roman" panose="020B0604020202020204" charset="0"/>
            </a:endParaRPr>
          </a:p>
          <a:p>
            <a:pPr>
              <a:lnSpc>
                <a:spcPct val="150000"/>
              </a:lnSpc>
            </a:pPr>
            <a:endParaRPr lang="en-IN" sz="2800" dirty="0">
              <a:latin typeface="Times Neue Roman"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21</a:t>
            </a:r>
          </a:p>
        </p:txBody>
      </p:sp>
      <p:sp>
        <p:nvSpPr>
          <p:cNvPr id="10" name="TextBox 10">
            <a:extLst>
              <a:ext uri="{FF2B5EF4-FFF2-40B4-BE49-F238E27FC236}">
                <a16:creationId xmlns:a16="http://schemas.microsoft.com/office/drawing/2014/main" id="{73F5EE83-5552-3D21-4153-D4552FB35342}"/>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MACHINE LEARNING APPROACH</a:t>
            </a:r>
          </a:p>
        </p:txBody>
      </p:sp>
      <p:pic>
        <p:nvPicPr>
          <p:cNvPr id="5" name="Picture 4">
            <a:extLst>
              <a:ext uri="{FF2B5EF4-FFF2-40B4-BE49-F238E27FC236}">
                <a16:creationId xmlns:a16="http://schemas.microsoft.com/office/drawing/2014/main" id="{23A568DD-7965-9083-207A-8280F7098620}"/>
              </a:ext>
            </a:extLst>
          </p:cNvPr>
          <p:cNvPicPr>
            <a:picLocks noChangeAspect="1"/>
          </p:cNvPicPr>
          <p:nvPr/>
        </p:nvPicPr>
        <p:blipFill>
          <a:blip r:embed="rId4"/>
          <a:stretch>
            <a:fillRect/>
          </a:stretch>
        </p:blipFill>
        <p:spPr>
          <a:xfrm>
            <a:off x="1165551" y="2623956"/>
            <a:ext cx="9286024" cy="6614102"/>
          </a:xfrm>
          <a:prstGeom prst="rect">
            <a:avLst/>
          </a:prstGeom>
        </p:spPr>
      </p:pic>
      <p:sp>
        <p:nvSpPr>
          <p:cNvPr id="13" name="TextBox 12">
            <a:extLst>
              <a:ext uri="{FF2B5EF4-FFF2-40B4-BE49-F238E27FC236}">
                <a16:creationId xmlns:a16="http://schemas.microsoft.com/office/drawing/2014/main" id="{D34F4130-B02C-BCD6-B304-FF44A2E7F3A8}"/>
              </a:ext>
            </a:extLst>
          </p:cNvPr>
          <p:cNvSpPr txBox="1"/>
          <p:nvPr/>
        </p:nvSpPr>
        <p:spPr>
          <a:xfrm>
            <a:off x="245963" y="1971224"/>
            <a:ext cx="11125200" cy="523220"/>
          </a:xfrm>
          <a:prstGeom prst="rect">
            <a:avLst/>
          </a:prstGeom>
          <a:noFill/>
        </p:spPr>
        <p:txBody>
          <a:bodyPr wrap="square">
            <a:spAutoFit/>
          </a:bodyPr>
          <a:lstStyle/>
          <a:p>
            <a:pPr lvl="1"/>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Polynomial regression performed to get best fitted KPA increments </a:t>
            </a:r>
          </a:p>
        </p:txBody>
      </p:sp>
      <p:pic>
        <p:nvPicPr>
          <p:cNvPr id="15" name="Picture 14">
            <a:extLst>
              <a:ext uri="{FF2B5EF4-FFF2-40B4-BE49-F238E27FC236}">
                <a16:creationId xmlns:a16="http://schemas.microsoft.com/office/drawing/2014/main" id="{B0DD370A-E3C7-D926-75E2-6EE9A3170762}"/>
              </a:ext>
            </a:extLst>
          </p:cNvPr>
          <p:cNvPicPr>
            <a:picLocks noChangeAspect="1"/>
          </p:cNvPicPr>
          <p:nvPr/>
        </p:nvPicPr>
        <p:blipFill>
          <a:blip r:embed="rId5"/>
          <a:stretch>
            <a:fillRect/>
          </a:stretch>
        </p:blipFill>
        <p:spPr>
          <a:xfrm>
            <a:off x="11371163" y="2866865"/>
            <a:ext cx="6604431" cy="2890201"/>
          </a:xfrm>
          <a:prstGeom prst="rect">
            <a:avLst/>
          </a:prstGeom>
        </p:spPr>
      </p:pic>
      <p:pic>
        <p:nvPicPr>
          <p:cNvPr id="16" name="Picture 15">
            <a:extLst>
              <a:ext uri="{FF2B5EF4-FFF2-40B4-BE49-F238E27FC236}">
                <a16:creationId xmlns:a16="http://schemas.microsoft.com/office/drawing/2014/main" id="{83F9B5E3-6201-15DA-D498-A829A43CE06E}"/>
              </a:ext>
            </a:extLst>
          </p:cNvPr>
          <p:cNvPicPr>
            <a:picLocks noChangeAspect="1"/>
          </p:cNvPicPr>
          <p:nvPr/>
        </p:nvPicPr>
        <p:blipFill>
          <a:blip r:embed="rId6"/>
          <a:stretch>
            <a:fillRect/>
          </a:stretch>
        </p:blipFill>
        <p:spPr>
          <a:xfrm>
            <a:off x="11371163" y="5931007"/>
            <a:ext cx="6604431" cy="3307049"/>
          </a:xfrm>
          <a:prstGeom prst="rect">
            <a:avLst/>
          </a:prstGeom>
        </p:spPr>
      </p:pic>
      <p:sp>
        <p:nvSpPr>
          <p:cNvPr id="18" name="TextBox 17">
            <a:extLst>
              <a:ext uri="{FF2B5EF4-FFF2-40B4-BE49-F238E27FC236}">
                <a16:creationId xmlns:a16="http://schemas.microsoft.com/office/drawing/2014/main" id="{B6C46807-AC04-42A5-451D-9D0BF239191E}"/>
              </a:ext>
            </a:extLst>
          </p:cNvPr>
          <p:cNvSpPr txBox="1"/>
          <p:nvPr/>
        </p:nvSpPr>
        <p:spPr>
          <a:xfrm>
            <a:off x="10101378" y="1985060"/>
            <a:ext cx="9144000" cy="523220"/>
          </a:xfrm>
          <a:prstGeom prst="rect">
            <a:avLst/>
          </a:prstGeom>
          <a:noFill/>
        </p:spPr>
        <p:txBody>
          <a:bodyPr wrap="square">
            <a:spAutoFit/>
          </a:bodyPr>
          <a:lstStyle/>
          <a:p>
            <a:pPr lvl="1" algn="ct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Mathematical RUL Estimation</a:t>
            </a:r>
          </a:p>
        </p:txBody>
      </p:sp>
      <p:sp>
        <p:nvSpPr>
          <p:cNvPr id="8" name="TextBox 7">
            <a:extLst>
              <a:ext uri="{FF2B5EF4-FFF2-40B4-BE49-F238E27FC236}">
                <a16:creationId xmlns:a16="http://schemas.microsoft.com/office/drawing/2014/main" id="{FFE0DF35-12DB-E7FE-C33A-8AEEE3FE7A1C}"/>
              </a:ext>
            </a:extLst>
          </p:cNvPr>
          <p:cNvSpPr txBox="1"/>
          <p:nvPr/>
        </p:nvSpPr>
        <p:spPr>
          <a:xfrm flipH="1">
            <a:off x="8997062" y="9330382"/>
            <a:ext cx="1554481" cy="461665"/>
          </a:xfrm>
          <a:prstGeom prst="rect">
            <a:avLst/>
          </a:prstGeom>
          <a:noFill/>
        </p:spPr>
        <p:txBody>
          <a:bodyPr wrap="square" rtlCol="0">
            <a:spAutoFit/>
          </a:bodyPr>
          <a:lstStyle/>
          <a:p>
            <a:pPr algn="ctr"/>
            <a:r>
              <a:rPr lang="en-US" sz="2400" b="1" dirty="0"/>
              <a:t>Fig 16</a:t>
            </a:r>
            <a:endParaRPr lang="en-IN" sz="2400" b="1" dirty="0"/>
          </a:p>
        </p:txBody>
      </p:sp>
    </p:spTree>
    <p:extLst>
      <p:ext uri="{BB962C8B-B14F-4D97-AF65-F5344CB8AC3E}">
        <p14:creationId xmlns:p14="http://schemas.microsoft.com/office/powerpoint/2010/main" val="4128943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22</a:t>
            </a:r>
          </a:p>
        </p:txBody>
      </p:sp>
      <p:sp>
        <p:nvSpPr>
          <p:cNvPr id="10" name="TextBox 10">
            <a:extLst>
              <a:ext uri="{FF2B5EF4-FFF2-40B4-BE49-F238E27FC236}">
                <a16:creationId xmlns:a16="http://schemas.microsoft.com/office/drawing/2014/main" id="{73F5EE83-5552-3D21-4153-D4552FB35342}"/>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MACHINE LEARNING APPROACH</a:t>
            </a:r>
          </a:p>
        </p:txBody>
      </p:sp>
      <p:pic>
        <p:nvPicPr>
          <p:cNvPr id="8" name="Picture 7">
            <a:extLst>
              <a:ext uri="{FF2B5EF4-FFF2-40B4-BE49-F238E27FC236}">
                <a16:creationId xmlns:a16="http://schemas.microsoft.com/office/drawing/2014/main" id="{3EF48EA9-E086-4E86-2D67-CC44C95944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595" y="1964839"/>
            <a:ext cx="6105616" cy="4742753"/>
          </a:xfrm>
          <a:prstGeom prst="rect">
            <a:avLst/>
          </a:prstGeom>
        </p:spPr>
      </p:pic>
      <p:pic>
        <p:nvPicPr>
          <p:cNvPr id="9" name="Picture 8">
            <a:extLst>
              <a:ext uri="{FF2B5EF4-FFF2-40B4-BE49-F238E27FC236}">
                <a16:creationId xmlns:a16="http://schemas.microsoft.com/office/drawing/2014/main" id="{E3A0FE54-6FD8-6E93-1D04-A9BAF3509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1543" y="1964839"/>
            <a:ext cx="6646656" cy="4742753"/>
          </a:xfrm>
          <a:prstGeom prst="rect">
            <a:avLst/>
          </a:prstGeom>
        </p:spPr>
      </p:pic>
      <p:pic>
        <p:nvPicPr>
          <p:cNvPr id="11" name="Picture 10">
            <a:extLst>
              <a:ext uri="{FF2B5EF4-FFF2-40B4-BE49-F238E27FC236}">
                <a16:creationId xmlns:a16="http://schemas.microsoft.com/office/drawing/2014/main" id="{FB00F90E-6BDD-6B9D-0FB2-32EFD8D4D0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0" y="5608878"/>
            <a:ext cx="5659826" cy="4038598"/>
          </a:xfrm>
          <a:prstGeom prst="rect">
            <a:avLst/>
          </a:prstGeom>
        </p:spPr>
      </p:pic>
    </p:spTree>
    <p:extLst>
      <p:ext uri="{BB962C8B-B14F-4D97-AF65-F5344CB8AC3E}">
        <p14:creationId xmlns:p14="http://schemas.microsoft.com/office/powerpoint/2010/main" val="1784069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23</a:t>
            </a:r>
          </a:p>
        </p:txBody>
      </p:sp>
      <p:sp>
        <p:nvSpPr>
          <p:cNvPr id="10" name="TextBox 10">
            <a:extLst>
              <a:ext uri="{FF2B5EF4-FFF2-40B4-BE49-F238E27FC236}">
                <a16:creationId xmlns:a16="http://schemas.microsoft.com/office/drawing/2014/main" id="{73F5EE83-5552-3D21-4153-D4552FB35342}"/>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MACHINE LEARNING APPROACH</a:t>
            </a:r>
          </a:p>
        </p:txBody>
      </p:sp>
      <p:sp>
        <p:nvSpPr>
          <p:cNvPr id="9" name="TextBox 8">
            <a:extLst>
              <a:ext uri="{FF2B5EF4-FFF2-40B4-BE49-F238E27FC236}">
                <a16:creationId xmlns:a16="http://schemas.microsoft.com/office/drawing/2014/main" id="{6FB06B09-AA47-AA24-82DC-FF7D80FE5774}"/>
              </a:ext>
            </a:extLst>
          </p:cNvPr>
          <p:cNvSpPr txBox="1"/>
          <p:nvPr/>
        </p:nvSpPr>
        <p:spPr>
          <a:xfrm>
            <a:off x="990600" y="2656655"/>
            <a:ext cx="16312330" cy="2677656"/>
          </a:xfrm>
          <a:prstGeom prst="rect">
            <a:avLst/>
          </a:prstGeom>
          <a:noFill/>
        </p:spPr>
        <p:txBody>
          <a:bodyPr wrap="square">
            <a:spAutoFit/>
          </a:bodyPr>
          <a:lstStyle/>
          <a:p>
            <a:pPr algn="just"/>
            <a:r>
              <a:rPr lang="en-US" sz="2800" dirty="0">
                <a:latin typeface="Times New Roman" panose="02020603050405020304" pitchFamily="18" charset="0"/>
                <a:cs typeface="Times New Roman" panose="02020603050405020304" pitchFamily="18" charset="0"/>
              </a:rPr>
              <a:t>For Survival analysis ,</a:t>
            </a:r>
            <a:r>
              <a:rPr lang="en-US" sz="2800" dirty="0" err="1">
                <a:latin typeface="Times New Roman" panose="02020603050405020304" pitchFamily="18" charset="0"/>
                <a:cs typeface="Times New Roman" panose="02020603050405020304" pitchFamily="18" charset="0"/>
              </a:rPr>
              <a:t>WeibullFitter</a:t>
            </a:r>
            <a:r>
              <a:rPr lang="en-US" sz="2800" dirty="0">
                <a:latin typeface="Times New Roman" panose="02020603050405020304" pitchFamily="18" charset="0"/>
                <a:cs typeface="Times New Roman" panose="02020603050405020304" pitchFamily="18" charset="0"/>
              </a:rPr>
              <a:t> Fits the best among other fitters.</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Total probability of survival till that time interval is calculated by multiplying all the probabilities of survival at all time intervals preceding that time (by applying law of multiplication of probability to calculate cumulative probability).</a:t>
            </a:r>
          </a:p>
          <a:p>
            <a:pPr algn="just"/>
            <a:endParaRPr lang="en-IN" sz="2800" dirty="0"/>
          </a:p>
        </p:txBody>
      </p:sp>
      <p:pic>
        <p:nvPicPr>
          <p:cNvPr id="11" name="Picture 10">
            <a:extLst>
              <a:ext uri="{FF2B5EF4-FFF2-40B4-BE49-F238E27FC236}">
                <a16:creationId xmlns:a16="http://schemas.microsoft.com/office/drawing/2014/main" id="{3D81D01F-6A87-A9AD-9E30-6602972DC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1565" y="4686300"/>
            <a:ext cx="8756805" cy="4596748"/>
          </a:xfrm>
          <a:prstGeom prst="rect">
            <a:avLst/>
          </a:prstGeom>
        </p:spPr>
      </p:pic>
      <p:sp>
        <p:nvSpPr>
          <p:cNvPr id="12" name="Rounded Rectangle 8">
            <a:extLst>
              <a:ext uri="{FF2B5EF4-FFF2-40B4-BE49-F238E27FC236}">
                <a16:creationId xmlns:a16="http://schemas.microsoft.com/office/drawing/2014/main" id="{58FAD0B7-F85B-0C9D-2790-CAD8777C253C}"/>
              </a:ext>
            </a:extLst>
          </p:cNvPr>
          <p:cNvSpPr/>
          <p:nvPr/>
        </p:nvSpPr>
        <p:spPr>
          <a:xfrm>
            <a:off x="6080486" y="4839011"/>
            <a:ext cx="1905000" cy="990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 probability of surviving the first 128 SMH</a:t>
            </a:r>
            <a:endParaRPr lang="en-IN" dirty="0"/>
          </a:p>
        </p:txBody>
      </p:sp>
      <p:sp>
        <p:nvSpPr>
          <p:cNvPr id="17" name="Rounded Rectangle 10">
            <a:extLst>
              <a:ext uri="{FF2B5EF4-FFF2-40B4-BE49-F238E27FC236}">
                <a16:creationId xmlns:a16="http://schemas.microsoft.com/office/drawing/2014/main" id="{496E2D82-AED5-BA73-EDAC-DEAAFC4CA67D}"/>
              </a:ext>
            </a:extLst>
          </p:cNvPr>
          <p:cNvSpPr/>
          <p:nvPr/>
        </p:nvSpPr>
        <p:spPr>
          <a:xfrm>
            <a:off x="6080486" y="6318079"/>
            <a:ext cx="1905000" cy="990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40% probability of surviving for 600 SMH</a:t>
            </a:r>
            <a:endParaRPr lang="en-IN" dirty="0"/>
          </a:p>
        </p:txBody>
      </p:sp>
      <p:sp>
        <p:nvSpPr>
          <p:cNvPr id="19" name="Rounded Rectangle 11">
            <a:extLst>
              <a:ext uri="{FF2B5EF4-FFF2-40B4-BE49-F238E27FC236}">
                <a16:creationId xmlns:a16="http://schemas.microsoft.com/office/drawing/2014/main" id="{1ABD1ECA-2E26-947D-0B70-AE967EF551D5}"/>
              </a:ext>
            </a:extLst>
          </p:cNvPr>
          <p:cNvSpPr/>
          <p:nvPr/>
        </p:nvSpPr>
        <p:spPr>
          <a:xfrm>
            <a:off x="6080486" y="7818265"/>
            <a:ext cx="1905000" cy="990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 probability of surviving for 1200SMH</a:t>
            </a:r>
            <a:endParaRPr lang="en-IN" dirty="0"/>
          </a:p>
        </p:txBody>
      </p:sp>
      <p:cxnSp>
        <p:nvCxnSpPr>
          <p:cNvPr id="20" name="Curved Connector 9">
            <a:extLst>
              <a:ext uri="{FF2B5EF4-FFF2-40B4-BE49-F238E27FC236}">
                <a16:creationId xmlns:a16="http://schemas.microsoft.com/office/drawing/2014/main" id="{EA79C287-6BDC-2F04-13E9-B9E7D9C4B61D}"/>
              </a:ext>
            </a:extLst>
          </p:cNvPr>
          <p:cNvCxnSpPr>
            <a:cxnSpLocks/>
            <a:stCxn id="12" idx="3"/>
          </p:cNvCxnSpPr>
          <p:nvPr/>
        </p:nvCxnSpPr>
        <p:spPr>
          <a:xfrm flipV="1">
            <a:off x="7985486" y="5143502"/>
            <a:ext cx="1234714" cy="190809"/>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urved Connector 9">
            <a:extLst>
              <a:ext uri="{FF2B5EF4-FFF2-40B4-BE49-F238E27FC236}">
                <a16:creationId xmlns:a16="http://schemas.microsoft.com/office/drawing/2014/main" id="{4DAFBB00-7A24-4986-AA9A-FFE5746C4A04}"/>
              </a:ext>
            </a:extLst>
          </p:cNvPr>
          <p:cNvCxnSpPr>
            <a:cxnSpLocks/>
            <a:stCxn id="17" idx="3"/>
          </p:cNvCxnSpPr>
          <p:nvPr/>
        </p:nvCxnSpPr>
        <p:spPr>
          <a:xfrm>
            <a:off x="7985486" y="6813379"/>
            <a:ext cx="2911114" cy="303867"/>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Curved Connector 9">
            <a:extLst>
              <a:ext uri="{FF2B5EF4-FFF2-40B4-BE49-F238E27FC236}">
                <a16:creationId xmlns:a16="http://schemas.microsoft.com/office/drawing/2014/main" id="{30EBFDB0-3A17-D656-801D-35BD3EAD374D}"/>
              </a:ext>
            </a:extLst>
          </p:cNvPr>
          <p:cNvCxnSpPr>
            <a:cxnSpLocks/>
            <a:stCxn id="19" idx="3"/>
          </p:cNvCxnSpPr>
          <p:nvPr/>
        </p:nvCxnSpPr>
        <p:spPr>
          <a:xfrm flipV="1">
            <a:off x="7985486" y="8180630"/>
            <a:ext cx="4206514" cy="132935"/>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33" name="TextBox 32">
            <a:extLst>
              <a:ext uri="{FF2B5EF4-FFF2-40B4-BE49-F238E27FC236}">
                <a16:creationId xmlns:a16="http://schemas.microsoft.com/office/drawing/2014/main" id="{C9F2B336-802B-6ABA-53E8-7DB35090D0FA}"/>
              </a:ext>
            </a:extLst>
          </p:cNvPr>
          <p:cNvSpPr txBox="1"/>
          <p:nvPr/>
        </p:nvSpPr>
        <p:spPr>
          <a:xfrm>
            <a:off x="623563" y="6272814"/>
            <a:ext cx="5378883" cy="1384995"/>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The Weibull curve provides us with some initial information of survival probabilities</a:t>
            </a:r>
            <a:endParaRPr lang="en-IN"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62E2BCB-983E-031F-27DA-61CA59498421}"/>
              </a:ext>
            </a:extLst>
          </p:cNvPr>
          <p:cNvSpPr txBox="1"/>
          <p:nvPr/>
        </p:nvSpPr>
        <p:spPr>
          <a:xfrm>
            <a:off x="1018407" y="2076642"/>
            <a:ext cx="328213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Survival analysis </a:t>
            </a:r>
            <a:endParaRPr lang="en-IN" sz="32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0D2E487-151A-3226-AD71-8A1520BF9F9E}"/>
              </a:ext>
            </a:extLst>
          </p:cNvPr>
          <p:cNvSpPr txBox="1"/>
          <p:nvPr/>
        </p:nvSpPr>
        <p:spPr>
          <a:xfrm flipH="1">
            <a:off x="9178413" y="9443402"/>
            <a:ext cx="1554481" cy="461665"/>
          </a:xfrm>
          <a:prstGeom prst="rect">
            <a:avLst/>
          </a:prstGeom>
          <a:noFill/>
        </p:spPr>
        <p:txBody>
          <a:bodyPr wrap="square" rtlCol="0">
            <a:spAutoFit/>
          </a:bodyPr>
          <a:lstStyle/>
          <a:p>
            <a:pPr algn="ctr"/>
            <a:r>
              <a:rPr lang="en-US" sz="2400" b="1" dirty="0"/>
              <a:t>Fig 18</a:t>
            </a:r>
            <a:endParaRPr lang="en-IN" sz="2400" b="1" dirty="0"/>
          </a:p>
        </p:txBody>
      </p:sp>
    </p:spTree>
    <p:extLst>
      <p:ext uri="{BB962C8B-B14F-4D97-AF65-F5344CB8AC3E}">
        <p14:creationId xmlns:p14="http://schemas.microsoft.com/office/powerpoint/2010/main" val="984462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24</a:t>
            </a:r>
          </a:p>
        </p:txBody>
      </p:sp>
      <p:sp>
        <p:nvSpPr>
          <p:cNvPr id="10" name="TextBox 10">
            <a:extLst>
              <a:ext uri="{FF2B5EF4-FFF2-40B4-BE49-F238E27FC236}">
                <a16:creationId xmlns:a16="http://schemas.microsoft.com/office/drawing/2014/main" id="{73F5EE83-5552-3D21-4153-D4552FB35342}"/>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MACHINE LEARNING APPROACH</a:t>
            </a:r>
          </a:p>
        </p:txBody>
      </p:sp>
      <p:sp>
        <p:nvSpPr>
          <p:cNvPr id="9" name="TextBox 8">
            <a:extLst>
              <a:ext uri="{FF2B5EF4-FFF2-40B4-BE49-F238E27FC236}">
                <a16:creationId xmlns:a16="http://schemas.microsoft.com/office/drawing/2014/main" id="{6FB06B09-AA47-AA24-82DC-FF7D80FE5774}"/>
              </a:ext>
            </a:extLst>
          </p:cNvPr>
          <p:cNvSpPr txBox="1"/>
          <p:nvPr/>
        </p:nvSpPr>
        <p:spPr>
          <a:xfrm>
            <a:off x="1018406" y="2526032"/>
            <a:ext cx="16838247" cy="193899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Linear Model + Survival Model(Weibull fitter)</a:t>
            </a:r>
          </a:p>
          <a:p>
            <a:r>
              <a:rPr lang="en-US" sz="2400" b="1" dirty="0">
                <a:latin typeface="Times New Roman" panose="02020603050405020304" pitchFamily="18" charset="0"/>
                <a:cs typeface="Times New Roman" panose="02020603050405020304" pitchFamily="18" charset="0"/>
              </a:rPr>
              <a:t>Survival model-  </a:t>
            </a:r>
            <a:r>
              <a:rPr lang="en-US" sz="2400" b="1" dirty="0" err="1">
                <a:latin typeface="Times New Roman" panose="02020603050405020304" pitchFamily="18" charset="0"/>
                <a:cs typeface="Times New Roman" panose="02020603050405020304" pitchFamily="18" charset="0"/>
              </a:rPr>
              <a:t>WeibullFitter</a:t>
            </a:r>
            <a:r>
              <a:rPr lang="en-US" sz="2400" dirty="0">
                <a:latin typeface="Times New Roman" panose="02020603050405020304" pitchFamily="18" charset="0"/>
                <a:cs typeface="Times New Roman" panose="02020603050405020304" pitchFamily="18" charset="0"/>
              </a:rPr>
              <a:t>, Exponential Fitter, Log-</a:t>
            </a:r>
            <a:r>
              <a:rPr lang="en-US" sz="2400" dirty="0" err="1">
                <a:latin typeface="Times New Roman" panose="02020603050405020304" pitchFamily="18" charset="0"/>
                <a:cs typeface="Times New Roman" panose="02020603050405020304" pitchFamily="18" charset="0"/>
              </a:rPr>
              <a:t>NormalFitter</a:t>
            </a:r>
            <a:r>
              <a:rPr lang="en-US" sz="2400" dirty="0">
                <a:latin typeface="Times New Roman" panose="02020603050405020304" pitchFamily="18" charset="0"/>
                <a:cs typeface="Times New Roman" panose="02020603050405020304" pitchFamily="18" charset="0"/>
              </a:rPr>
              <a:t>, Log-</a:t>
            </a:r>
            <a:r>
              <a:rPr lang="en-US" sz="2400" dirty="0" err="1">
                <a:latin typeface="Times New Roman" panose="02020603050405020304" pitchFamily="18" charset="0"/>
                <a:cs typeface="Times New Roman" panose="02020603050405020304" pitchFamily="18" charset="0"/>
              </a:rPr>
              <a:t>LogisticFitter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NelsonAalenFitter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PiecewiseExponentialFitter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GeneralizedGammaFitter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SplineFitter</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Kaplanmeir</a:t>
            </a:r>
            <a:r>
              <a:rPr lang="en-US" sz="2400" dirty="0">
                <a:latin typeface="Times New Roman" panose="02020603050405020304" pitchFamily="18" charset="0"/>
                <a:cs typeface="Times New Roman" panose="02020603050405020304" pitchFamily="18" charset="0"/>
              </a:rPr>
              <a:t> fitter  models are available. </a:t>
            </a:r>
          </a:p>
          <a:p>
            <a:r>
              <a:rPr lang="en-US" sz="2400" b="1" dirty="0" err="1">
                <a:latin typeface="Times New Roman" panose="02020603050405020304" pitchFamily="18" charset="0"/>
                <a:cs typeface="Times New Roman" panose="02020603050405020304" pitchFamily="18" charset="0"/>
              </a:rPr>
              <a:t>WeibullFitter</a:t>
            </a:r>
            <a:r>
              <a:rPr lang="en-US" sz="2400" b="1" dirty="0">
                <a:latin typeface="Times New Roman" panose="02020603050405020304" pitchFamily="18" charset="0"/>
                <a:cs typeface="Times New Roman" panose="02020603050405020304" pitchFamily="18" charset="0"/>
              </a:rPr>
              <a:t> is best fit to our filter lifeline shape. </a:t>
            </a:r>
          </a:p>
          <a:p>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62E2BCB-983E-031F-27DA-61CA59498421}"/>
              </a:ext>
            </a:extLst>
          </p:cNvPr>
          <p:cNvSpPr txBox="1"/>
          <p:nvPr/>
        </p:nvSpPr>
        <p:spPr>
          <a:xfrm>
            <a:off x="1028238" y="1977664"/>
            <a:ext cx="328213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Hybrid Model</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24E2623-9DD6-C34B-E39D-92638961EE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227" y="4188399"/>
            <a:ext cx="7696200" cy="5772150"/>
          </a:xfrm>
          <a:prstGeom prst="rect">
            <a:avLst/>
          </a:prstGeom>
        </p:spPr>
      </p:pic>
      <p:pic>
        <p:nvPicPr>
          <p:cNvPr id="13" name="Picture 12">
            <a:extLst>
              <a:ext uri="{FF2B5EF4-FFF2-40B4-BE49-F238E27FC236}">
                <a16:creationId xmlns:a16="http://schemas.microsoft.com/office/drawing/2014/main" id="{8308A10E-1328-CE85-BF10-B2DC988716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400" y="3887139"/>
            <a:ext cx="6934200" cy="5877010"/>
          </a:xfrm>
          <a:prstGeom prst="rect">
            <a:avLst/>
          </a:prstGeom>
        </p:spPr>
      </p:pic>
      <p:sp>
        <p:nvSpPr>
          <p:cNvPr id="15" name="Oval 14">
            <a:extLst>
              <a:ext uri="{FF2B5EF4-FFF2-40B4-BE49-F238E27FC236}">
                <a16:creationId xmlns:a16="http://schemas.microsoft.com/office/drawing/2014/main" id="{40A66F6C-1B49-FEAA-A66A-0D87BDA46868}"/>
              </a:ext>
            </a:extLst>
          </p:cNvPr>
          <p:cNvSpPr/>
          <p:nvPr/>
        </p:nvSpPr>
        <p:spPr>
          <a:xfrm>
            <a:off x="5134925" y="8076292"/>
            <a:ext cx="2895600" cy="12601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A8D90A8-782E-8948-62D0-41170C994C4C}"/>
              </a:ext>
            </a:extLst>
          </p:cNvPr>
          <p:cNvSpPr/>
          <p:nvPr/>
        </p:nvSpPr>
        <p:spPr>
          <a:xfrm>
            <a:off x="13650536" y="8076292"/>
            <a:ext cx="2895600" cy="12601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348715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25</a:t>
            </a:r>
          </a:p>
        </p:txBody>
      </p:sp>
      <p:sp>
        <p:nvSpPr>
          <p:cNvPr id="10" name="TextBox 10">
            <a:extLst>
              <a:ext uri="{FF2B5EF4-FFF2-40B4-BE49-F238E27FC236}">
                <a16:creationId xmlns:a16="http://schemas.microsoft.com/office/drawing/2014/main" id="{73F5EE83-5552-3D21-4153-D4552FB35342}"/>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MACHINE LEARNING APPROACH</a:t>
            </a:r>
          </a:p>
        </p:txBody>
      </p:sp>
      <p:sp>
        <p:nvSpPr>
          <p:cNvPr id="8" name="TextBox 7">
            <a:extLst>
              <a:ext uri="{FF2B5EF4-FFF2-40B4-BE49-F238E27FC236}">
                <a16:creationId xmlns:a16="http://schemas.microsoft.com/office/drawing/2014/main" id="{462E2BCB-983E-031F-27DA-61CA59498421}"/>
              </a:ext>
            </a:extLst>
          </p:cNvPr>
          <p:cNvSpPr txBox="1"/>
          <p:nvPr/>
        </p:nvSpPr>
        <p:spPr>
          <a:xfrm>
            <a:off x="1018406" y="2076642"/>
            <a:ext cx="5610993"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Analysis of Hybrid Model</a:t>
            </a:r>
            <a:endParaRPr lang="en-IN" sz="32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95D5544-489A-5F4C-E2F3-3BF1B26DDC5A}"/>
              </a:ext>
            </a:extLst>
          </p:cNvPr>
          <p:cNvSpPr txBox="1"/>
          <p:nvPr/>
        </p:nvSpPr>
        <p:spPr>
          <a:xfrm>
            <a:off x="1018406" y="2896346"/>
            <a:ext cx="16431394" cy="461665"/>
          </a:xfrm>
          <a:prstGeom prst="rect">
            <a:avLst/>
          </a:prstGeom>
          <a:noFill/>
        </p:spPr>
        <p:txBody>
          <a:bodyPr wrap="square">
            <a:spAutoFit/>
          </a:bodyPr>
          <a:lstStyle/>
          <a:p>
            <a:r>
              <a:rPr lang="en-IN" sz="2400" dirty="0"/>
              <a:t>Air filter Pugged In/OUT –  </a:t>
            </a:r>
            <a:r>
              <a:rPr lang="en-IN" sz="2400" b="1" dirty="0"/>
              <a:t>Sudden drop in KPA value and after that continues  uptrend KPA value is considered as filter change.</a:t>
            </a:r>
          </a:p>
        </p:txBody>
      </p:sp>
      <p:pic>
        <p:nvPicPr>
          <p:cNvPr id="17" name="Picture 16">
            <a:extLst>
              <a:ext uri="{FF2B5EF4-FFF2-40B4-BE49-F238E27FC236}">
                <a16:creationId xmlns:a16="http://schemas.microsoft.com/office/drawing/2014/main" id="{460ADD4B-DAA7-1C34-C626-3C8322229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903" y="4076700"/>
            <a:ext cx="8948313" cy="4779113"/>
          </a:xfrm>
          <a:prstGeom prst="rect">
            <a:avLst/>
          </a:prstGeom>
        </p:spPr>
      </p:pic>
      <p:pic>
        <p:nvPicPr>
          <p:cNvPr id="18" name="Picture 17">
            <a:extLst>
              <a:ext uri="{FF2B5EF4-FFF2-40B4-BE49-F238E27FC236}">
                <a16:creationId xmlns:a16="http://schemas.microsoft.com/office/drawing/2014/main" id="{B6214A21-0F1E-AE86-0B5A-61E464F730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9687" y="4076700"/>
            <a:ext cx="8948313" cy="4779109"/>
          </a:xfrm>
          <a:prstGeom prst="rect">
            <a:avLst/>
          </a:prstGeom>
        </p:spPr>
      </p:pic>
      <p:sp>
        <p:nvSpPr>
          <p:cNvPr id="19" name="Freeform 11">
            <a:extLst>
              <a:ext uri="{FF2B5EF4-FFF2-40B4-BE49-F238E27FC236}">
                <a16:creationId xmlns:a16="http://schemas.microsoft.com/office/drawing/2014/main" id="{1BA1E42E-5771-91DD-D634-B410B4C96785}"/>
              </a:ext>
            </a:extLst>
          </p:cNvPr>
          <p:cNvSpPr/>
          <p:nvPr/>
        </p:nvSpPr>
        <p:spPr>
          <a:xfrm>
            <a:off x="5943600" y="5047439"/>
            <a:ext cx="2667000" cy="1696261"/>
          </a:xfrm>
          <a:custGeom>
            <a:avLst/>
            <a:gdLst>
              <a:gd name="connsiteX0" fmla="*/ 289249 w 1231641"/>
              <a:gd name="connsiteY0" fmla="*/ 214604 h 933062"/>
              <a:gd name="connsiteX1" fmla="*/ 1231641 w 1231641"/>
              <a:gd name="connsiteY1" fmla="*/ 0 h 933062"/>
              <a:gd name="connsiteX2" fmla="*/ 1175657 w 1231641"/>
              <a:gd name="connsiteY2" fmla="*/ 643813 h 933062"/>
              <a:gd name="connsiteX3" fmla="*/ 0 w 1231641"/>
              <a:gd name="connsiteY3" fmla="*/ 933062 h 933062"/>
              <a:gd name="connsiteX4" fmla="*/ 289249 w 1231641"/>
              <a:gd name="connsiteY4" fmla="*/ 214604 h 93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641" h="933062">
                <a:moveTo>
                  <a:pt x="289249" y="214604"/>
                </a:moveTo>
                <a:lnTo>
                  <a:pt x="1231641" y="0"/>
                </a:lnTo>
                <a:lnTo>
                  <a:pt x="1175657" y="643813"/>
                </a:lnTo>
                <a:lnTo>
                  <a:pt x="0" y="933062"/>
                </a:lnTo>
                <a:lnTo>
                  <a:pt x="289249" y="214604"/>
                </a:lnTo>
                <a:close/>
              </a:path>
            </a:pathLst>
          </a:cu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11">
            <a:extLst>
              <a:ext uri="{FF2B5EF4-FFF2-40B4-BE49-F238E27FC236}">
                <a16:creationId xmlns:a16="http://schemas.microsoft.com/office/drawing/2014/main" id="{0BC09589-7FDE-7A7C-70C3-9D0E24482662}"/>
              </a:ext>
            </a:extLst>
          </p:cNvPr>
          <p:cNvSpPr/>
          <p:nvPr/>
        </p:nvSpPr>
        <p:spPr>
          <a:xfrm>
            <a:off x="4724399" y="5372099"/>
            <a:ext cx="1524001" cy="1219201"/>
          </a:xfrm>
          <a:custGeom>
            <a:avLst/>
            <a:gdLst>
              <a:gd name="connsiteX0" fmla="*/ 289249 w 1231641"/>
              <a:gd name="connsiteY0" fmla="*/ 214604 h 933062"/>
              <a:gd name="connsiteX1" fmla="*/ 1231641 w 1231641"/>
              <a:gd name="connsiteY1" fmla="*/ 0 h 933062"/>
              <a:gd name="connsiteX2" fmla="*/ 1175657 w 1231641"/>
              <a:gd name="connsiteY2" fmla="*/ 643813 h 933062"/>
              <a:gd name="connsiteX3" fmla="*/ 0 w 1231641"/>
              <a:gd name="connsiteY3" fmla="*/ 933062 h 933062"/>
              <a:gd name="connsiteX4" fmla="*/ 289249 w 1231641"/>
              <a:gd name="connsiteY4" fmla="*/ 214604 h 93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641" h="933062">
                <a:moveTo>
                  <a:pt x="289249" y="214604"/>
                </a:moveTo>
                <a:lnTo>
                  <a:pt x="1231641" y="0"/>
                </a:lnTo>
                <a:lnTo>
                  <a:pt x="1175657" y="643813"/>
                </a:lnTo>
                <a:lnTo>
                  <a:pt x="0" y="933062"/>
                </a:lnTo>
                <a:lnTo>
                  <a:pt x="289249" y="214604"/>
                </a:lnTo>
                <a:close/>
              </a:path>
            </a:pathLst>
          </a:custGeom>
          <a:solidFill>
            <a:schemeClr val="accent1">
              <a:alpha val="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11">
            <a:extLst>
              <a:ext uri="{FF2B5EF4-FFF2-40B4-BE49-F238E27FC236}">
                <a16:creationId xmlns:a16="http://schemas.microsoft.com/office/drawing/2014/main" id="{BDB04ECE-AD4E-AC18-4DFC-D0EA511498D9}"/>
              </a:ext>
            </a:extLst>
          </p:cNvPr>
          <p:cNvSpPr/>
          <p:nvPr/>
        </p:nvSpPr>
        <p:spPr>
          <a:xfrm>
            <a:off x="2590797" y="5372100"/>
            <a:ext cx="1219203" cy="1358082"/>
          </a:xfrm>
          <a:custGeom>
            <a:avLst/>
            <a:gdLst>
              <a:gd name="connsiteX0" fmla="*/ 289249 w 1231641"/>
              <a:gd name="connsiteY0" fmla="*/ 214604 h 933062"/>
              <a:gd name="connsiteX1" fmla="*/ 1231641 w 1231641"/>
              <a:gd name="connsiteY1" fmla="*/ 0 h 933062"/>
              <a:gd name="connsiteX2" fmla="*/ 1175657 w 1231641"/>
              <a:gd name="connsiteY2" fmla="*/ 643813 h 933062"/>
              <a:gd name="connsiteX3" fmla="*/ 0 w 1231641"/>
              <a:gd name="connsiteY3" fmla="*/ 933062 h 933062"/>
              <a:gd name="connsiteX4" fmla="*/ 289249 w 1231641"/>
              <a:gd name="connsiteY4" fmla="*/ 214604 h 93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641" h="933062">
                <a:moveTo>
                  <a:pt x="289249" y="214604"/>
                </a:moveTo>
                <a:lnTo>
                  <a:pt x="1231641" y="0"/>
                </a:lnTo>
                <a:lnTo>
                  <a:pt x="1175657" y="643813"/>
                </a:lnTo>
                <a:lnTo>
                  <a:pt x="0" y="933062"/>
                </a:lnTo>
                <a:lnTo>
                  <a:pt x="289249" y="214604"/>
                </a:lnTo>
                <a:close/>
              </a:path>
            </a:pathLst>
          </a:custGeom>
          <a:solidFill>
            <a:schemeClr val="accent1">
              <a:alpha val="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Connector: Curved 22">
            <a:extLst>
              <a:ext uri="{FF2B5EF4-FFF2-40B4-BE49-F238E27FC236}">
                <a16:creationId xmlns:a16="http://schemas.microsoft.com/office/drawing/2014/main" id="{20E63F7C-CFD7-C0FA-8066-8AD23E284B09}"/>
              </a:ext>
            </a:extLst>
          </p:cNvPr>
          <p:cNvCxnSpPr>
            <a:cxnSpLocks/>
          </p:cNvCxnSpPr>
          <p:nvPr/>
        </p:nvCxnSpPr>
        <p:spPr>
          <a:xfrm>
            <a:off x="8610600" y="5676900"/>
            <a:ext cx="1385616" cy="685800"/>
          </a:xfrm>
          <a:prstGeom prst="curvedConnector3">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26128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26</a:t>
            </a:r>
          </a:p>
        </p:txBody>
      </p:sp>
      <p:sp>
        <p:nvSpPr>
          <p:cNvPr id="10" name="TextBox 10">
            <a:extLst>
              <a:ext uri="{FF2B5EF4-FFF2-40B4-BE49-F238E27FC236}">
                <a16:creationId xmlns:a16="http://schemas.microsoft.com/office/drawing/2014/main" id="{73F5EE83-5552-3D21-4153-D4552FB35342}"/>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MACHINE LEARNING APPROACH</a:t>
            </a:r>
          </a:p>
        </p:txBody>
      </p:sp>
      <p:sp>
        <p:nvSpPr>
          <p:cNvPr id="8" name="TextBox 7">
            <a:extLst>
              <a:ext uri="{FF2B5EF4-FFF2-40B4-BE49-F238E27FC236}">
                <a16:creationId xmlns:a16="http://schemas.microsoft.com/office/drawing/2014/main" id="{462E2BCB-983E-031F-27DA-61CA59498421}"/>
              </a:ext>
            </a:extLst>
          </p:cNvPr>
          <p:cNvSpPr txBox="1"/>
          <p:nvPr/>
        </p:nvSpPr>
        <p:spPr>
          <a:xfrm>
            <a:off x="1018406" y="2076642"/>
            <a:ext cx="5610993"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Analysis of Hybrid Model</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1905E79-09A0-88EF-9F5B-801C0F03B4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78" y="2896346"/>
            <a:ext cx="6630195" cy="3603367"/>
          </a:xfrm>
          <a:prstGeom prst="rect">
            <a:avLst/>
          </a:prstGeom>
        </p:spPr>
      </p:pic>
      <p:pic>
        <p:nvPicPr>
          <p:cNvPr id="9" name="Picture 8">
            <a:extLst>
              <a:ext uri="{FF2B5EF4-FFF2-40B4-BE49-F238E27FC236}">
                <a16:creationId xmlns:a16="http://schemas.microsoft.com/office/drawing/2014/main" id="{C59E4851-FDE3-F1A4-2961-D420378FE1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1823" y="2661417"/>
            <a:ext cx="6363070" cy="4035960"/>
          </a:xfrm>
          <a:prstGeom prst="rect">
            <a:avLst/>
          </a:prstGeom>
        </p:spPr>
      </p:pic>
      <p:pic>
        <p:nvPicPr>
          <p:cNvPr id="11" name="Picture 10">
            <a:extLst>
              <a:ext uri="{FF2B5EF4-FFF2-40B4-BE49-F238E27FC236}">
                <a16:creationId xmlns:a16="http://schemas.microsoft.com/office/drawing/2014/main" id="{0F8EEA5F-709F-CACF-9B4F-48A19017A1ED}"/>
              </a:ext>
            </a:extLst>
          </p:cNvPr>
          <p:cNvPicPr>
            <a:picLocks noChangeAspect="1"/>
          </p:cNvPicPr>
          <p:nvPr/>
        </p:nvPicPr>
        <p:blipFill rotWithShape="1">
          <a:blip r:embed="rId6">
            <a:extLst>
              <a:ext uri="{28A0092B-C50C-407E-A947-70E740481C1C}">
                <a14:useLocalDpi xmlns:a14="http://schemas.microsoft.com/office/drawing/2010/main" val="0"/>
              </a:ext>
            </a:extLst>
          </a:blip>
          <a:srcRect l="6525" t="5221" r="7664" b="3735"/>
          <a:stretch/>
        </p:blipFill>
        <p:spPr>
          <a:xfrm>
            <a:off x="12446654" y="2369029"/>
            <a:ext cx="5841346" cy="4648200"/>
          </a:xfrm>
          <a:prstGeom prst="rect">
            <a:avLst/>
          </a:prstGeom>
        </p:spPr>
      </p:pic>
      <p:sp>
        <p:nvSpPr>
          <p:cNvPr id="13" name="Rectangle 12">
            <a:extLst>
              <a:ext uri="{FF2B5EF4-FFF2-40B4-BE49-F238E27FC236}">
                <a16:creationId xmlns:a16="http://schemas.microsoft.com/office/drawing/2014/main" id="{5AAA96B8-64D1-CB54-7E65-814189120882}"/>
              </a:ext>
            </a:extLst>
          </p:cNvPr>
          <p:cNvSpPr/>
          <p:nvPr/>
        </p:nvSpPr>
        <p:spPr>
          <a:xfrm>
            <a:off x="13132631" y="1841713"/>
            <a:ext cx="2562167" cy="584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Actual RUL</a:t>
            </a:r>
          </a:p>
        </p:txBody>
      </p:sp>
      <p:sp>
        <p:nvSpPr>
          <p:cNvPr id="15" name="Rectangle 14">
            <a:extLst>
              <a:ext uri="{FF2B5EF4-FFF2-40B4-BE49-F238E27FC236}">
                <a16:creationId xmlns:a16="http://schemas.microsoft.com/office/drawing/2014/main" id="{5B1295F3-4883-B68B-334F-BC8FE8BCC648}"/>
              </a:ext>
            </a:extLst>
          </p:cNvPr>
          <p:cNvSpPr/>
          <p:nvPr/>
        </p:nvSpPr>
        <p:spPr>
          <a:xfrm>
            <a:off x="15721837" y="3796154"/>
            <a:ext cx="2134817" cy="603207"/>
          </a:xfrm>
          <a:prstGeom prst="rect">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Predicted RUL</a:t>
            </a:r>
          </a:p>
        </p:txBody>
      </p:sp>
      <p:cxnSp>
        <p:nvCxnSpPr>
          <p:cNvPr id="22" name="Connector: Curved 21">
            <a:extLst>
              <a:ext uri="{FF2B5EF4-FFF2-40B4-BE49-F238E27FC236}">
                <a16:creationId xmlns:a16="http://schemas.microsoft.com/office/drawing/2014/main" id="{AB4F30EC-920A-967F-D6AE-41CB7374F6A6}"/>
              </a:ext>
            </a:extLst>
          </p:cNvPr>
          <p:cNvCxnSpPr>
            <a:cxnSpLocks/>
            <a:stCxn id="15" idx="1"/>
          </p:cNvCxnSpPr>
          <p:nvPr/>
        </p:nvCxnSpPr>
        <p:spPr>
          <a:xfrm rot="10800000">
            <a:off x="14789153" y="3244850"/>
            <a:ext cx="932685" cy="852908"/>
          </a:xfrm>
          <a:prstGeom prst="curvedConnector3">
            <a:avLst/>
          </a:prstGeom>
          <a:ln>
            <a:solidFill>
              <a:srgbClr val="FFC000"/>
            </a:solidFill>
            <a:tailEnd type="triangle"/>
          </a:ln>
        </p:spPr>
        <p:style>
          <a:lnRef idx="2">
            <a:schemeClr val="dk1"/>
          </a:lnRef>
          <a:fillRef idx="0">
            <a:schemeClr val="dk1"/>
          </a:fillRef>
          <a:effectRef idx="1">
            <a:schemeClr val="dk1"/>
          </a:effectRef>
          <a:fontRef idx="minor">
            <a:schemeClr val="tx1"/>
          </a:fontRef>
        </p:style>
      </p:cxnSp>
      <p:cxnSp>
        <p:nvCxnSpPr>
          <p:cNvPr id="25" name="Connector: Curved 24">
            <a:extLst>
              <a:ext uri="{FF2B5EF4-FFF2-40B4-BE49-F238E27FC236}">
                <a16:creationId xmlns:a16="http://schemas.microsoft.com/office/drawing/2014/main" id="{6E68DBB4-8CAD-A4B0-1E4E-B1EA08DFDA10}"/>
              </a:ext>
            </a:extLst>
          </p:cNvPr>
          <p:cNvCxnSpPr>
            <a:cxnSpLocks/>
            <a:stCxn id="13" idx="1"/>
          </p:cNvCxnSpPr>
          <p:nvPr/>
        </p:nvCxnSpPr>
        <p:spPr>
          <a:xfrm rot="10800000" flipH="1" flipV="1">
            <a:off x="13132630" y="2134100"/>
            <a:ext cx="964369" cy="1325667"/>
          </a:xfrm>
          <a:prstGeom prst="curvedConnector4">
            <a:avLst>
              <a:gd name="adj1" fmla="val -23705"/>
              <a:gd name="adj2" fmla="val 61028"/>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184B47D0-679D-E61F-CD92-7E5365DC5B5F}"/>
              </a:ext>
            </a:extLst>
          </p:cNvPr>
          <p:cNvSpPr txBox="1"/>
          <p:nvPr/>
        </p:nvSpPr>
        <p:spPr>
          <a:xfrm>
            <a:off x="13218298" y="7317806"/>
            <a:ext cx="4953000" cy="1200329"/>
          </a:xfrm>
          <a:prstGeom prst="rect">
            <a:avLst/>
          </a:prstGeom>
          <a:noFill/>
        </p:spPr>
        <p:txBody>
          <a:bodyPr wrap="square">
            <a:spAutoFit/>
          </a:bodyPr>
          <a:lstStyle/>
          <a:p>
            <a:r>
              <a:rPr lang="en-IN" sz="2400" b="1" dirty="0"/>
              <a:t>As filter last to 7.0 KPA  so predicted </a:t>
            </a:r>
          </a:p>
          <a:p>
            <a:r>
              <a:rPr lang="en-IN" sz="2400" b="1" dirty="0"/>
              <a:t>RUL value  will last for 20 hours. </a:t>
            </a:r>
          </a:p>
          <a:p>
            <a:endParaRPr lang="en-IN" sz="2400" dirty="0"/>
          </a:p>
        </p:txBody>
      </p:sp>
      <p:sp>
        <p:nvSpPr>
          <p:cNvPr id="30" name="Freeform 11">
            <a:extLst>
              <a:ext uri="{FF2B5EF4-FFF2-40B4-BE49-F238E27FC236}">
                <a16:creationId xmlns:a16="http://schemas.microsoft.com/office/drawing/2014/main" id="{729C9F49-5082-F7A5-DFC7-C0D509C402AD}"/>
              </a:ext>
            </a:extLst>
          </p:cNvPr>
          <p:cNvSpPr/>
          <p:nvPr/>
        </p:nvSpPr>
        <p:spPr>
          <a:xfrm>
            <a:off x="3675661" y="3459768"/>
            <a:ext cx="2134816" cy="2032648"/>
          </a:xfrm>
          <a:custGeom>
            <a:avLst/>
            <a:gdLst>
              <a:gd name="connsiteX0" fmla="*/ 289249 w 1231641"/>
              <a:gd name="connsiteY0" fmla="*/ 214604 h 933062"/>
              <a:gd name="connsiteX1" fmla="*/ 1231641 w 1231641"/>
              <a:gd name="connsiteY1" fmla="*/ 0 h 933062"/>
              <a:gd name="connsiteX2" fmla="*/ 1175657 w 1231641"/>
              <a:gd name="connsiteY2" fmla="*/ 643813 h 933062"/>
              <a:gd name="connsiteX3" fmla="*/ 0 w 1231641"/>
              <a:gd name="connsiteY3" fmla="*/ 933062 h 933062"/>
              <a:gd name="connsiteX4" fmla="*/ 289249 w 1231641"/>
              <a:gd name="connsiteY4" fmla="*/ 214604 h 93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641" h="933062">
                <a:moveTo>
                  <a:pt x="289249" y="214604"/>
                </a:moveTo>
                <a:lnTo>
                  <a:pt x="1231641" y="0"/>
                </a:lnTo>
                <a:lnTo>
                  <a:pt x="1175657" y="643813"/>
                </a:lnTo>
                <a:lnTo>
                  <a:pt x="0" y="933062"/>
                </a:lnTo>
                <a:lnTo>
                  <a:pt x="289249" y="214604"/>
                </a:lnTo>
                <a:close/>
              </a:path>
            </a:pathLst>
          </a:cu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a:extLst>
              <a:ext uri="{FF2B5EF4-FFF2-40B4-BE49-F238E27FC236}">
                <a16:creationId xmlns:a16="http://schemas.microsoft.com/office/drawing/2014/main" id="{348130A4-3FF8-F68A-6BB6-98054D8916F0}"/>
              </a:ext>
            </a:extLst>
          </p:cNvPr>
          <p:cNvPicPr>
            <a:picLocks noChangeAspect="1"/>
          </p:cNvPicPr>
          <p:nvPr/>
        </p:nvPicPr>
        <p:blipFill>
          <a:blip r:embed="rId7"/>
          <a:stretch>
            <a:fillRect/>
          </a:stretch>
        </p:blipFill>
        <p:spPr>
          <a:xfrm>
            <a:off x="2781300" y="7402433"/>
            <a:ext cx="9709218" cy="2394503"/>
          </a:xfrm>
          <a:prstGeom prst="rect">
            <a:avLst/>
          </a:prstGeom>
        </p:spPr>
      </p:pic>
      <p:sp>
        <p:nvSpPr>
          <p:cNvPr id="32" name="Rectangle 31">
            <a:extLst>
              <a:ext uri="{FF2B5EF4-FFF2-40B4-BE49-F238E27FC236}">
                <a16:creationId xmlns:a16="http://schemas.microsoft.com/office/drawing/2014/main" id="{78241708-9903-6020-2427-55ADCEB2E336}"/>
              </a:ext>
            </a:extLst>
          </p:cNvPr>
          <p:cNvSpPr/>
          <p:nvPr/>
        </p:nvSpPr>
        <p:spPr>
          <a:xfrm>
            <a:off x="3472138" y="6499713"/>
            <a:ext cx="2134816" cy="647398"/>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Input=[KPA,SMH] </a:t>
            </a:r>
          </a:p>
        </p:txBody>
      </p:sp>
      <p:sp>
        <p:nvSpPr>
          <p:cNvPr id="33" name="TextBox 32">
            <a:extLst>
              <a:ext uri="{FF2B5EF4-FFF2-40B4-BE49-F238E27FC236}">
                <a16:creationId xmlns:a16="http://schemas.microsoft.com/office/drawing/2014/main" id="{4599ACEE-0076-DE44-7A4C-456C31D037D3}"/>
              </a:ext>
            </a:extLst>
          </p:cNvPr>
          <p:cNvSpPr txBox="1"/>
          <p:nvPr/>
        </p:nvSpPr>
        <p:spPr>
          <a:xfrm>
            <a:off x="5697478" y="6424974"/>
            <a:ext cx="3490464" cy="707886"/>
          </a:xfrm>
          <a:prstGeom prst="rect">
            <a:avLst/>
          </a:prstGeom>
          <a:solidFill>
            <a:schemeClr val="accent2">
              <a:lumMod val="40000"/>
              <a:lumOff val="60000"/>
            </a:schemeClr>
          </a:solidFill>
        </p:spPr>
        <p:txBody>
          <a:bodyPr wrap="square" rtlCol="0">
            <a:spAutoFit/>
          </a:bodyPr>
          <a:lstStyle/>
          <a:p>
            <a:pPr algn="ctr"/>
            <a:r>
              <a:rPr lang="en-IN" sz="2000" b="1" dirty="0" err="1"/>
              <a:t>Current_SMH</a:t>
            </a:r>
            <a:r>
              <a:rPr lang="en-IN" sz="2000" b="1" dirty="0"/>
              <a:t> = Current reading – First reading  </a:t>
            </a:r>
          </a:p>
        </p:txBody>
      </p:sp>
      <p:sp>
        <p:nvSpPr>
          <p:cNvPr id="34" name="Rectangle 33">
            <a:extLst>
              <a:ext uri="{FF2B5EF4-FFF2-40B4-BE49-F238E27FC236}">
                <a16:creationId xmlns:a16="http://schemas.microsoft.com/office/drawing/2014/main" id="{52650468-14A8-F7D6-CF67-091379DE007C}"/>
              </a:ext>
            </a:extLst>
          </p:cNvPr>
          <p:cNvSpPr/>
          <p:nvPr/>
        </p:nvSpPr>
        <p:spPr>
          <a:xfrm>
            <a:off x="125979" y="6499713"/>
            <a:ext cx="3201278" cy="750449"/>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Actual RUL=last SMH – Current SMH</a:t>
            </a:r>
          </a:p>
        </p:txBody>
      </p:sp>
      <p:sp>
        <p:nvSpPr>
          <p:cNvPr id="35" name="Rectangle 34">
            <a:extLst>
              <a:ext uri="{FF2B5EF4-FFF2-40B4-BE49-F238E27FC236}">
                <a16:creationId xmlns:a16="http://schemas.microsoft.com/office/drawing/2014/main" id="{0EF4FEF7-FD5E-953F-73BB-991662EE6B53}"/>
              </a:ext>
            </a:extLst>
          </p:cNvPr>
          <p:cNvSpPr/>
          <p:nvPr/>
        </p:nvSpPr>
        <p:spPr>
          <a:xfrm>
            <a:off x="9403615" y="6650106"/>
            <a:ext cx="3201278" cy="527049"/>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solidFill>
                  <a:schemeClr val="tx1"/>
                </a:solidFill>
              </a:rPr>
              <a:t>Mlmodel</a:t>
            </a:r>
            <a:r>
              <a:rPr lang="en-IN" sz="2000" b="1" dirty="0">
                <a:solidFill>
                  <a:schemeClr val="tx1"/>
                </a:solidFill>
              </a:rPr>
              <a:t>=</a:t>
            </a:r>
            <a:r>
              <a:rPr lang="en-IN" sz="2000" b="1" dirty="0" err="1">
                <a:solidFill>
                  <a:schemeClr val="tx1"/>
                </a:solidFill>
              </a:rPr>
              <a:t>LR+Weibull</a:t>
            </a:r>
            <a:r>
              <a:rPr lang="en-IN" sz="2000" b="1" dirty="0">
                <a:solidFill>
                  <a:schemeClr val="tx1"/>
                </a:solidFill>
              </a:rPr>
              <a:t> </a:t>
            </a:r>
          </a:p>
        </p:txBody>
      </p:sp>
      <p:cxnSp>
        <p:nvCxnSpPr>
          <p:cNvPr id="36" name="Connector: Curved 35">
            <a:extLst>
              <a:ext uri="{FF2B5EF4-FFF2-40B4-BE49-F238E27FC236}">
                <a16:creationId xmlns:a16="http://schemas.microsoft.com/office/drawing/2014/main" id="{C8E862D1-E262-E7B4-EA1E-1443555A317F}"/>
              </a:ext>
            </a:extLst>
          </p:cNvPr>
          <p:cNvCxnSpPr>
            <a:cxnSpLocks/>
            <a:stCxn id="34" idx="2"/>
          </p:cNvCxnSpPr>
          <p:nvPr/>
        </p:nvCxnSpPr>
        <p:spPr>
          <a:xfrm rot="16200000" flipH="1">
            <a:off x="2104177" y="6872603"/>
            <a:ext cx="299564" cy="1054682"/>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ctor: Curved 39">
            <a:extLst>
              <a:ext uri="{FF2B5EF4-FFF2-40B4-BE49-F238E27FC236}">
                <a16:creationId xmlns:a16="http://schemas.microsoft.com/office/drawing/2014/main" id="{345A6ABE-46C6-2A84-68CE-6227EA74B284}"/>
              </a:ext>
            </a:extLst>
          </p:cNvPr>
          <p:cNvCxnSpPr>
            <a:cxnSpLocks/>
            <a:stCxn id="32" idx="2"/>
          </p:cNvCxnSpPr>
          <p:nvPr/>
        </p:nvCxnSpPr>
        <p:spPr>
          <a:xfrm rot="16200000" flipH="1">
            <a:off x="4506520" y="7180137"/>
            <a:ext cx="269574" cy="203522"/>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Curved 42">
            <a:extLst>
              <a:ext uri="{FF2B5EF4-FFF2-40B4-BE49-F238E27FC236}">
                <a16:creationId xmlns:a16="http://schemas.microsoft.com/office/drawing/2014/main" id="{FBE12554-A837-2518-8228-86D720D07BE7}"/>
              </a:ext>
            </a:extLst>
          </p:cNvPr>
          <p:cNvCxnSpPr>
            <a:cxnSpLocks/>
          </p:cNvCxnSpPr>
          <p:nvPr/>
        </p:nvCxnSpPr>
        <p:spPr>
          <a:xfrm>
            <a:off x="4801099" y="7132860"/>
            <a:ext cx="1252959" cy="41686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Connector: Curved 47">
            <a:extLst>
              <a:ext uri="{FF2B5EF4-FFF2-40B4-BE49-F238E27FC236}">
                <a16:creationId xmlns:a16="http://schemas.microsoft.com/office/drawing/2014/main" id="{C084B46F-8A9D-3ABC-9DC1-1E54DB00432C}"/>
              </a:ext>
            </a:extLst>
          </p:cNvPr>
          <p:cNvCxnSpPr>
            <a:cxnSpLocks/>
            <a:stCxn id="33" idx="2"/>
            <a:endCxn id="31" idx="0"/>
          </p:cNvCxnSpPr>
          <p:nvPr/>
        </p:nvCxnSpPr>
        <p:spPr>
          <a:xfrm rot="16200000" flipH="1">
            <a:off x="7404523" y="7171046"/>
            <a:ext cx="269573" cy="193199"/>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Connector: Curved 50">
            <a:extLst>
              <a:ext uri="{FF2B5EF4-FFF2-40B4-BE49-F238E27FC236}">
                <a16:creationId xmlns:a16="http://schemas.microsoft.com/office/drawing/2014/main" id="{66F51CEE-CE3D-E0A8-3113-4965F9015B45}"/>
              </a:ext>
            </a:extLst>
          </p:cNvPr>
          <p:cNvCxnSpPr>
            <a:cxnSpLocks/>
            <a:stCxn id="35" idx="2"/>
          </p:cNvCxnSpPr>
          <p:nvPr/>
        </p:nvCxnSpPr>
        <p:spPr>
          <a:xfrm rot="5400000">
            <a:off x="10537221" y="6965392"/>
            <a:ext cx="255271" cy="67879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943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27</a:t>
            </a:r>
          </a:p>
        </p:txBody>
      </p:sp>
      <p:pic>
        <p:nvPicPr>
          <p:cNvPr id="5" name="Picture 4">
            <a:extLst>
              <a:ext uri="{FF2B5EF4-FFF2-40B4-BE49-F238E27FC236}">
                <a16:creationId xmlns:a16="http://schemas.microsoft.com/office/drawing/2014/main" id="{E64930BE-BA9F-0013-D41C-0F044ABCB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2437" y="1686628"/>
            <a:ext cx="6839065" cy="5129299"/>
          </a:xfrm>
          <a:prstGeom prst="rect">
            <a:avLst/>
          </a:prstGeom>
        </p:spPr>
      </p:pic>
      <p:pic>
        <p:nvPicPr>
          <p:cNvPr id="9" name="Picture 8">
            <a:extLst>
              <a:ext uri="{FF2B5EF4-FFF2-40B4-BE49-F238E27FC236}">
                <a16:creationId xmlns:a16="http://schemas.microsoft.com/office/drawing/2014/main" id="{89BD12E6-D55A-099A-E37C-3647830A44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2194" y="1702605"/>
            <a:ext cx="6839065" cy="5129299"/>
          </a:xfrm>
          <a:prstGeom prst="rect">
            <a:avLst/>
          </a:prstGeom>
        </p:spPr>
      </p:pic>
      <p:pic>
        <p:nvPicPr>
          <p:cNvPr id="15" name="Picture 14">
            <a:extLst>
              <a:ext uri="{FF2B5EF4-FFF2-40B4-BE49-F238E27FC236}">
                <a16:creationId xmlns:a16="http://schemas.microsoft.com/office/drawing/2014/main" id="{013430DB-DF86-58E1-6E5D-35DE5961616A}"/>
              </a:ext>
            </a:extLst>
          </p:cNvPr>
          <p:cNvPicPr>
            <a:picLocks noChangeAspect="1"/>
          </p:cNvPicPr>
          <p:nvPr/>
        </p:nvPicPr>
        <p:blipFill rotWithShape="1">
          <a:blip r:embed="rId6"/>
          <a:srcRect r="50840"/>
          <a:stretch/>
        </p:blipFill>
        <p:spPr>
          <a:xfrm>
            <a:off x="2276475" y="6880141"/>
            <a:ext cx="13563600" cy="2622031"/>
          </a:xfrm>
          <a:prstGeom prst="rect">
            <a:avLst/>
          </a:prstGeom>
        </p:spPr>
      </p:pic>
      <p:sp>
        <p:nvSpPr>
          <p:cNvPr id="22" name="TextBox 10">
            <a:extLst>
              <a:ext uri="{FF2B5EF4-FFF2-40B4-BE49-F238E27FC236}">
                <a16:creationId xmlns:a16="http://schemas.microsoft.com/office/drawing/2014/main" id="{AA5A3C63-BA14-A12D-C320-3A565863E904}"/>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MACHINE LEARNING APPROACH</a:t>
            </a:r>
          </a:p>
        </p:txBody>
      </p:sp>
    </p:spTree>
    <p:extLst>
      <p:ext uri="{BB962C8B-B14F-4D97-AF65-F5344CB8AC3E}">
        <p14:creationId xmlns:p14="http://schemas.microsoft.com/office/powerpoint/2010/main" val="1762777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28</a:t>
            </a:r>
          </a:p>
        </p:txBody>
      </p:sp>
      <p:pic>
        <p:nvPicPr>
          <p:cNvPr id="11" name="Picture 10">
            <a:extLst>
              <a:ext uri="{FF2B5EF4-FFF2-40B4-BE49-F238E27FC236}">
                <a16:creationId xmlns:a16="http://schemas.microsoft.com/office/drawing/2014/main" id="{4472A6AF-6BD9-1F88-E842-DF299BD77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009" y="1591692"/>
            <a:ext cx="7715831" cy="5786874"/>
          </a:xfrm>
          <a:prstGeom prst="rect">
            <a:avLst/>
          </a:prstGeom>
        </p:spPr>
      </p:pic>
      <p:pic>
        <p:nvPicPr>
          <p:cNvPr id="13" name="Picture 12">
            <a:extLst>
              <a:ext uri="{FF2B5EF4-FFF2-40B4-BE49-F238E27FC236}">
                <a16:creationId xmlns:a16="http://schemas.microsoft.com/office/drawing/2014/main" id="{489465ED-16D0-1EBD-5397-F6216E3F19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2501" y="1537892"/>
            <a:ext cx="7715831" cy="5786874"/>
          </a:xfrm>
          <a:prstGeom prst="rect">
            <a:avLst/>
          </a:prstGeom>
        </p:spPr>
      </p:pic>
      <p:pic>
        <p:nvPicPr>
          <p:cNvPr id="16" name="Picture 15">
            <a:extLst>
              <a:ext uri="{FF2B5EF4-FFF2-40B4-BE49-F238E27FC236}">
                <a16:creationId xmlns:a16="http://schemas.microsoft.com/office/drawing/2014/main" id="{5ADE634E-AEAF-8287-B3EE-F08073E84EFC}"/>
              </a:ext>
            </a:extLst>
          </p:cNvPr>
          <p:cNvPicPr>
            <a:picLocks noChangeAspect="1"/>
          </p:cNvPicPr>
          <p:nvPr/>
        </p:nvPicPr>
        <p:blipFill rotWithShape="1">
          <a:blip r:embed="rId6"/>
          <a:srcRect l="49480"/>
          <a:stretch/>
        </p:blipFill>
        <p:spPr>
          <a:xfrm>
            <a:off x="3047675" y="7155445"/>
            <a:ext cx="12077700" cy="2754815"/>
          </a:xfrm>
          <a:prstGeom prst="rect">
            <a:avLst/>
          </a:prstGeom>
        </p:spPr>
      </p:pic>
      <p:sp>
        <p:nvSpPr>
          <p:cNvPr id="22" name="TextBox 10">
            <a:extLst>
              <a:ext uri="{FF2B5EF4-FFF2-40B4-BE49-F238E27FC236}">
                <a16:creationId xmlns:a16="http://schemas.microsoft.com/office/drawing/2014/main" id="{AA5A3C63-BA14-A12D-C320-3A565863E904}"/>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MACHINE LEARNING APPROACH</a:t>
            </a:r>
          </a:p>
        </p:txBody>
      </p:sp>
    </p:spTree>
    <p:extLst>
      <p:ext uri="{BB962C8B-B14F-4D97-AF65-F5344CB8AC3E}">
        <p14:creationId xmlns:p14="http://schemas.microsoft.com/office/powerpoint/2010/main" val="2502191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16103482" y="339543"/>
            <a:ext cx="1983242" cy="689157"/>
          </a:xfrm>
          <a:prstGeom prst="rect">
            <a:avLst/>
          </a:prstGeom>
        </p:spPr>
      </p:pic>
      <p:sp>
        <p:nvSpPr>
          <p:cNvPr id="10" name="TextBox 10"/>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RESULTS</a:t>
            </a:r>
          </a:p>
        </p:txBody>
      </p:sp>
      <p:sp>
        <p:nvSpPr>
          <p:cNvPr id="13" name="TextBox 39">
            <a:extLst>
              <a:ext uri="{FF2B5EF4-FFF2-40B4-BE49-F238E27FC236}">
                <a16:creationId xmlns:a16="http://schemas.microsoft.com/office/drawing/2014/main" id="{6B9FE9F9-E696-B0A5-C91C-FE0DDA1733DB}"/>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29</a:t>
            </a:r>
          </a:p>
        </p:txBody>
      </p:sp>
      <p:pic>
        <p:nvPicPr>
          <p:cNvPr id="14" name="Picture 6">
            <a:extLst>
              <a:ext uri="{FF2B5EF4-FFF2-40B4-BE49-F238E27FC236}">
                <a16:creationId xmlns:a16="http://schemas.microsoft.com/office/drawing/2014/main" id="{D0883F27-A98A-0085-6D9D-B81358CB0626}"/>
              </a:ext>
            </a:extLst>
          </p:cNvPr>
          <p:cNvPicPr>
            <a:picLocks noChangeAspect="1"/>
          </p:cNvPicPr>
          <p:nvPr/>
        </p:nvPicPr>
        <p:blipFill>
          <a:blip r:embed="rId3"/>
          <a:srcRect/>
          <a:stretch>
            <a:fillRect/>
          </a:stretch>
        </p:blipFill>
        <p:spPr>
          <a:xfrm>
            <a:off x="201276" y="192980"/>
            <a:ext cx="1270650" cy="1338720"/>
          </a:xfrm>
          <a:prstGeom prst="rect">
            <a:avLst/>
          </a:prstGeom>
        </p:spPr>
      </p:pic>
      <p:pic>
        <p:nvPicPr>
          <p:cNvPr id="5" name="Picture 4">
            <a:extLst>
              <a:ext uri="{FF2B5EF4-FFF2-40B4-BE49-F238E27FC236}">
                <a16:creationId xmlns:a16="http://schemas.microsoft.com/office/drawing/2014/main" id="{06D9203D-0C93-54FE-78BF-D59036F59568}"/>
              </a:ext>
            </a:extLst>
          </p:cNvPr>
          <p:cNvPicPr>
            <a:picLocks noChangeAspect="1"/>
          </p:cNvPicPr>
          <p:nvPr/>
        </p:nvPicPr>
        <p:blipFill>
          <a:blip r:embed="rId4"/>
          <a:stretch>
            <a:fillRect/>
          </a:stretch>
        </p:blipFill>
        <p:spPr>
          <a:xfrm>
            <a:off x="1146836" y="3121323"/>
            <a:ext cx="16222928" cy="6360672"/>
          </a:xfrm>
          <a:prstGeom prst="rect">
            <a:avLst/>
          </a:prstGeom>
        </p:spPr>
      </p:pic>
      <p:sp>
        <p:nvSpPr>
          <p:cNvPr id="8" name="Oval 7">
            <a:extLst>
              <a:ext uri="{FF2B5EF4-FFF2-40B4-BE49-F238E27FC236}">
                <a16:creationId xmlns:a16="http://schemas.microsoft.com/office/drawing/2014/main" id="{40ABFA98-DB18-D7E8-8025-1DFC24E7DCF1}"/>
              </a:ext>
            </a:extLst>
          </p:cNvPr>
          <p:cNvSpPr/>
          <p:nvPr/>
        </p:nvSpPr>
        <p:spPr>
          <a:xfrm>
            <a:off x="5640169" y="4487128"/>
            <a:ext cx="2338742" cy="12763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45A19BE6-9D0B-5CF8-704D-17F82E2CE1C1}"/>
              </a:ext>
            </a:extLst>
          </p:cNvPr>
          <p:cNvSpPr/>
          <p:nvPr/>
        </p:nvSpPr>
        <p:spPr>
          <a:xfrm>
            <a:off x="5640169" y="6750156"/>
            <a:ext cx="2589431" cy="17461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Oval 11">
            <a:extLst>
              <a:ext uri="{FF2B5EF4-FFF2-40B4-BE49-F238E27FC236}">
                <a16:creationId xmlns:a16="http://schemas.microsoft.com/office/drawing/2014/main" id="{CD9C9621-6757-0D2C-A9BD-AD288132FC1A}"/>
              </a:ext>
            </a:extLst>
          </p:cNvPr>
          <p:cNvSpPr/>
          <p:nvPr/>
        </p:nvSpPr>
        <p:spPr>
          <a:xfrm>
            <a:off x="13902292" y="4409524"/>
            <a:ext cx="2643188" cy="138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57F40D4E-5FCD-C240-EE97-E2C7584E5F42}"/>
              </a:ext>
            </a:extLst>
          </p:cNvPr>
          <p:cNvSpPr/>
          <p:nvPr/>
        </p:nvSpPr>
        <p:spPr>
          <a:xfrm>
            <a:off x="14069489" y="6788111"/>
            <a:ext cx="2589430" cy="138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DF961B25-66F9-80E6-0AFC-B47C3BCD0FB0}"/>
              </a:ext>
            </a:extLst>
          </p:cNvPr>
          <p:cNvSpPr txBox="1"/>
          <p:nvPr/>
        </p:nvSpPr>
        <p:spPr>
          <a:xfrm>
            <a:off x="6019800" y="2859713"/>
            <a:ext cx="7162800" cy="523220"/>
          </a:xfrm>
          <a:prstGeom prst="rect">
            <a:avLst/>
          </a:prstGeom>
          <a:noFill/>
        </p:spPr>
        <p:txBody>
          <a:bodyPr wrap="square" rtlCol="0">
            <a:spAutoFit/>
          </a:bodyPr>
          <a:lstStyle/>
          <a:p>
            <a:pPr algn="ctr"/>
            <a:r>
              <a:rPr lang="en-US" sz="2800" dirty="0">
                <a:solidFill>
                  <a:srgbClr val="FF0000"/>
                </a:solidFill>
              </a:rPr>
              <a:t>Filter change cycle considered for analysis</a:t>
            </a:r>
            <a:endParaRPr lang="en-IN" sz="2800" dirty="0">
              <a:solidFill>
                <a:srgbClr val="FF0000"/>
              </a:solidFill>
            </a:endParaRPr>
          </a:p>
        </p:txBody>
      </p:sp>
      <p:cxnSp>
        <p:nvCxnSpPr>
          <p:cNvPr id="18" name="Straight Arrow Connector 17">
            <a:extLst>
              <a:ext uri="{FF2B5EF4-FFF2-40B4-BE49-F238E27FC236}">
                <a16:creationId xmlns:a16="http://schemas.microsoft.com/office/drawing/2014/main" id="{7B6164DE-93D8-7AD8-C979-9886B725BDD8}"/>
              </a:ext>
            </a:extLst>
          </p:cNvPr>
          <p:cNvCxnSpPr>
            <a:cxnSpLocks/>
            <a:stCxn id="8" idx="0"/>
          </p:cNvCxnSpPr>
          <p:nvPr/>
        </p:nvCxnSpPr>
        <p:spPr>
          <a:xfrm flipV="1">
            <a:off x="6809540" y="3324897"/>
            <a:ext cx="1533613" cy="11622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467C6-1C3D-60AB-0701-8C89D8FAC2B5}"/>
              </a:ext>
            </a:extLst>
          </p:cNvPr>
          <p:cNvCxnSpPr>
            <a:cxnSpLocks/>
          </p:cNvCxnSpPr>
          <p:nvPr/>
        </p:nvCxnSpPr>
        <p:spPr>
          <a:xfrm flipV="1">
            <a:off x="7112422" y="3425390"/>
            <a:ext cx="2145878" cy="32882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7D8186-DAD2-27D8-4CD3-FE17FBE26957}"/>
              </a:ext>
            </a:extLst>
          </p:cNvPr>
          <p:cNvCxnSpPr>
            <a:cxnSpLocks/>
            <a:stCxn id="16" idx="0"/>
          </p:cNvCxnSpPr>
          <p:nvPr/>
        </p:nvCxnSpPr>
        <p:spPr>
          <a:xfrm flipH="1" flipV="1">
            <a:off x="10451575" y="3490759"/>
            <a:ext cx="4912629" cy="32973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4D3A5F-C8FF-B809-AB58-E15B756B7730}"/>
              </a:ext>
            </a:extLst>
          </p:cNvPr>
          <p:cNvCxnSpPr>
            <a:cxnSpLocks/>
            <a:stCxn id="12" idx="0"/>
          </p:cNvCxnSpPr>
          <p:nvPr/>
        </p:nvCxnSpPr>
        <p:spPr>
          <a:xfrm flipH="1" flipV="1">
            <a:off x="11487085" y="3382933"/>
            <a:ext cx="3736801" cy="1026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55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16103482" y="339543"/>
            <a:ext cx="1983242" cy="689157"/>
          </a:xfrm>
          <a:prstGeom prst="rect">
            <a:avLst/>
          </a:prstGeom>
        </p:spPr>
      </p:pic>
      <p:sp>
        <p:nvSpPr>
          <p:cNvPr id="10" name="TextBox 10"/>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RESULTS</a:t>
            </a:r>
          </a:p>
        </p:txBody>
      </p:sp>
      <p:sp>
        <p:nvSpPr>
          <p:cNvPr id="13" name="TextBox 39">
            <a:extLst>
              <a:ext uri="{FF2B5EF4-FFF2-40B4-BE49-F238E27FC236}">
                <a16:creationId xmlns:a16="http://schemas.microsoft.com/office/drawing/2014/main" id="{6B9FE9F9-E696-B0A5-C91C-FE0DDA1733DB}"/>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30</a:t>
            </a:r>
          </a:p>
        </p:txBody>
      </p:sp>
      <p:pic>
        <p:nvPicPr>
          <p:cNvPr id="14" name="Picture 6">
            <a:extLst>
              <a:ext uri="{FF2B5EF4-FFF2-40B4-BE49-F238E27FC236}">
                <a16:creationId xmlns:a16="http://schemas.microsoft.com/office/drawing/2014/main" id="{D0883F27-A98A-0085-6D9D-B81358CB0626}"/>
              </a:ext>
            </a:extLst>
          </p:cNvPr>
          <p:cNvPicPr>
            <a:picLocks noChangeAspect="1"/>
          </p:cNvPicPr>
          <p:nvPr/>
        </p:nvPicPr>
        <p:blipFill>
          <a:blip r:embed="rId3"/>
          <a:srcRect/>
          <a:stretch>
            <a:fillRect/>
          </a:stretch>
        </p:blipFill>
        <p:spPr>
          <a:xfrm>
            <a:off x="201276" y="192980"/>
            <a:ext cx="1270650" cy="1338720"/>
          </a:xfrm>
          <a:prstGeom prst="rect">
            <a:avLst/>
          </a:prstGeom>
        </p:spPr>
      </p:pic>
      <p:pic>
        <p:nvPicPr>
          <p:cNvPr id="7" name="Picture 6">
            <a:extLst>
              <a:ext uri="{FF2B5EF4-FFF2-40B4-BE49-F238E27FC236}">
                <a16:creationId xmlns:a16="http://schemas.microsoft.com/office/drawing/2014/main" id="{65FD6168-F980-05A2-F1AF-D5450A28C0DB}"/>
              </a:ext>
            </a:extLst>
          </p:cNvPr>
          <p:cNvPicPr>
            <a:picLocks noChangeAspect="1"/>
          </p:cNvPicPr>
          <p:nvPr/>
        </p:nvPicPr>
        <p:blipFill>
          <a:blip r:embed="rId4"/>
          <a:stretch>
            <a:fillRect/>
          </a:stretch>
        </p:blipFill>
        <p:spPr>
          <a:xfrm>
            <a:off x="3931198" y="1678478"/>
            <a:ext cx="13844860" cy="4035457"/>
          </a:xfrm>
          <a:prstGeom prst="rect">
            <a:avLst/>
          </a:prstGeom>
        </p:spPr>
      </p:pic>
      <p:pic>
        <p:nvPicPr>
          <p:cNvPr id="11" name="Picture 10">
            <a:extLst>
              <a:ext uri="{FF2B5EF4-FFF2-40B4-BE49-F238E27FC236}">
                <a16:creationId xmlns:a16="http://schemas.microsoft.com/office/drawing/2014/main" id="{DFC1AF53-4BB0-B444-FF13-E1AA09CD7C7B}"/>
              </a:ext>
            </a:extLst>
          </p:cNvPr>
          <p:cNvPicPr>
            <a:picLocks noChangeAspect="1"/>
          </p:cNvPicPr>
          <p:nvPr/>
        </p:nvPicPr>
        <p:blipFill>
          <a:blip r:embed="rId5"/>
          <a:stretch>
            <a:fillRect/>
          </a:stretch>
        </p:blipFill>
        <p:spPr>
          <a:xfrm>
            <a:off x="3931199" y="5637532"/>
            <a:ext cx="13371731" cy="4087429"/>
          </a:xfrm>
          <a:prstGeom prst="rect">
            <a:avLst/>
          </a:prstGeom>
        </p:spPr>
      </p:pic>
      <p:sp>
        <p:nvSpPr>
          <p:cNvPr id="15" name="TextBox 14">
            <a:extLst>
              <a:ext uri="{FF2B5EF4-FFF2-40B4-BE49-F238E27FC236}">
                <a16:creationId xmlns:a16="http://schemas.microsoft.com/office/drawing/2014/main" id="{63DA2878-04ED-285E-8F32-C8B18DFE0B3E}"/>
              </a:ext>
            </a:extLst>
          </p:cNvPr>
          <p:cNvSpPr txBox="1"/>
          <p:nvPr/>
        </p:nvSpPr>
        <p:spPr>
          <a:xfrm>
            <a:off x="9079974" y="3220551"/>
            <a:ext cx="4472315" cy="461665"/>
          </a:xfrm>
          <a:prstGeom prst="rect">
            <a:avLst/>
          </a:prstGeom>
          <a:noFill/>
        </p:spPr>
        <p:txBody>
          <a:bodyPr wrap="none" rtlCol="0">
            <a:spAutoFit/>
          </a:bodyPr>
          <a:lstStyle/>
          <a:p>
            <a:r>
              <a:rPr lang="en-US" sz="2400" b="1" dirty="0">
                <a:solidFill>
                  <a:srgbClr val="FF0000"/>
                </a:solidFill>
              </a:rPr>
              <a:t>Filter data considered for analysis</a:t>
            </a:r>
            <a:endParaRPr lang="en-IN" sz="2400" b="1" dirty="0">
              <a:solidFill>
                <a:srgbClr val="FF0000"/>
              </a:solidFill>
            </a:endParaRPr>
          </a:p>
        </p:txBody>
      </p:sp>
      <p:sp>
        <p:nvSpPr>
          <p:cNvPr id="19" name="Left Brace 18">
            <a:extLst>
              <a:ext uri="{FF2B5EF4-FFF2-40B4-BE49-F238E27FC236}">
                <a16:creationId xmlns:a16="http://schemas.microsoft.com/office/drawing/2014/main" id="{8E384777-1CB8-6DEC-EB2F-2558E153299C}"/>
              </a:ext>
            </a:extLst>
          </p:cNvPr>
          <p:cNvSpPr/>
          <p:nvPr/>
        </p:nvSpPr>
        <p:spPr>
          <a:xfrm rot="5400000">
            <a:off x="11782394" y="2582568"/>
            <a:ext cx="217627" cy="2328635"/>
          </a:xfrm>
          <a:prstGeom prst="leftBrace">
            <a:avLst>
              <a:gd name="adj1" fmla="val 8333"/>
              <a:gd name="adj2" fmla="val 42969"/>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Right Brace 19">
            <a:extLst>
              <a:ext uri="{FF2B5EF4-FFF2-40B4-BE49-F238E27FC236}">
                <a16:creationId xmlns:a16="http://schemas.microsoft.com/office/drawing/2014/main" id="{9C1C72EF-9F57-85BD-206E-2430CA69812A}"/>
              </a:ext>
            </a:extLst>
          </p:cNvPr>
          <p:cNvSpPr/>
          <p:nvPr/>
        </p:nvSpPr>
        <p:spPr>
          <a:xfrm rot="16200000">
            <a:off x="13798478" y="2623379"/>
            <a:ext cx="461666" cy="941291"/>
          </a:xfrm>
          <a:prstGeom prst="rightBrac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TextBox 21">
            <a:extLst>
              <a:ext uri="{FF2B5EF4-FFF2-40B4-BE49-F238E27FC236}">
                <a16:creationId xmlns:a16="http://schemas.microsoft.com/office/drawing/2014/main" id="{AE5D7E57-6A0A-FBA6-1719-926C30F136AD}"/>
              </a:ext>
            </a:extLst>
          </p:cNvPr>
          <p:cNvSpPr txBox="1"/>
          <p:nvPr/>
        </p:nvSpPr>
        <p:spPr>
          <a:xfrm>
            <a:off x="12641060" y="2527593"/>
            <a:ext cx="2500428" cy="461665"/>
          </a:xfrm>
          <a:prstGeom prst="rect">
            <a:avLst/>
          </a:prstGeom>
          <a:noFill/>
        </p:spPr>
        <p:txBody>
          <a:bodyPr wrap="none" rtlCol="0">
            <a:spAutoFit/>
          </a:bodyPr>
          <a:lstStyle/>
          <a:p>
            <a:r>
              <a:rPr lang="en-US" sz="2400" b="1" dirty="0">
                <a:solidFill>
                  <a:srgbClr val="FF0000"/>
                </a:solidFill>
              </a:rPr>
              <a:t>Actual RUL 348hrs</a:t>
            </a:r>
            <a:endParaRPr lang="en-IN" sz="2400" b="1" dirty="0">
              <a:solidFill>
                <a:srgbClr val="FF0000"/>
              </a:solidFill>
            </a:endParaRPr>
          </a:p>
        </p:txBody>
      </p:sp>
      <p:sp>
        <p:nvSpPr>
          <p:cNvPr id="24" name="TextBox 23">
            <a:extLst>
              <a:ext uri="{FF2B5EF4-FFF2-40B4-BE49-F238E27FC236}">
                <a16:creationId xmlns:a16="http://schemas.microsoft.com/office/drawing/2014/main" id="{EF941324-CAEF-28AA-B54C-EBE2ED391006}"/>
              </a:ext>
            </a:extLst>
          </p:cNvPr>
          <p:cNvSpPr txBox="1"/>
          <p:nvPr/>
        </p:nvSpPr>
        <p:spPr>
          <a:xfrm>
            <a:off x="12387035" y="6251237"/>
            <a:ext cx="2286395" cy="461665"/>
          </a:xfrm>
          <a:prstGeom prst="rect">
            <a:avLst/>
          </a:prstGeom>
          <a:noFill/>
        </p:spPr>
        <p:txBody>
          <a:bodyPr wrap="none" rtlCol="0">
            <a:spAutoFit/>
          </a:bodyPr>
          <a:lstStyle/>
          <a:p>
            <a:r>
              <a:rPr lang="en-US" sz="2400" b="1" dirty="0">
                <a:solidFill>
                  <a:srgbClr val="FF0000"/>
                </a:solidFill>
              </a:rPr>
              <a:t>Actual End Point</a:t>
            </a:r>
            <a:endParaRPr lang="en-IN" sz="2400" b="1" dirty="0">
              <a:solidFill>
                <a:srgbClr val="FF0000"/>
              </a:solidFill>
            </a:endParaRPr>
          </a:p>
        </p:txBody>
      </p:sp>
      <p:cxnSp>
        <p:nvCxnSpPr>
          <p:cNvPr id="25" name="Straight Arrow Connector 24">
            <a:extLst>
              <a:ext uri="{FF2B5EF4-FFF2-40B4-BE49-F238E27FC236}">
                <a16:creationId xmlns:a16="http://schemas.microsoft.com/office/drawing/2014/main" id="{DFEEA056-28ED-CCA6-243C-E7452FB121DD}"/>
              </a:ext>
            </a:extLst>
          </p:cNvPr>
          <p:cNvCxnSpPr>
            <a:cxnSpLocks/>
            <a:stCxn id="24" idx="2"/>
          </p:cNvCxnSpPr>
          <p:nvPr/>
        </p:nvCxnSpPr>
        <p:spPr>
          <a:xfrm>
            <a:off x="13530233" y="6712902"/>
            <a:ext cx="947767" cy="3355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27C0808-6F03-DF0F-CB62-1100F4662F0A}"/>
              </a:ext>
            </a:extLst>
          </p:cNvPr>
          <p:cNvSpPr txBox="1"/>
          <p:nvPr/>
        </p:nvSpPr>
        <p:spPr>
          <a:xfrm>
            <a:off x="0" y="3872212"/>
            <a:ext cx="4236001" cy="3108543"/>
          </a:xfrm>
          <a:prstGeom prst="rect">
            <a:avLst/>
          </a:prstGeom>
          <a:noFill/>
        </p:spPr>
        <p:txBody>
          <a:bodyPr wrap="square">
            <a:spAutoFit/>
          </a:bodyPr>
          <a:lstStyle/>
          <a:p>
            <a:pPr lvl="1"/>
            <a:r>
              <a:rPr lang="en-US" sz="2800" dirty="0">
                <a:solidFill>
                  <a:schemeClr val="tx1">
                    <a:lumMod val="95000"/>
                    <a:lumOff val="5000"/>
                  </a:schemeClr>
                </a:solidFill>
                <a:cs typeface="Times New Roman" panose="02020603050405020304" pitchFamily="18" charset="0"/>
              </a:rPr>
              <a:t>In actual case from the pointer of 4.29kpa to reach the End point of 7.5 </a:t>
            </a:r>
            <a:r>
              <a:rPr lang="en-US" sz="2800" dirty="0" err="1">
                <a:solidFill>
                  <a:schemeClr val="tx1">
                    <a:lumMod val="95000"/>
                    <a:lumOff val="5000"/>
                  </a:schemeClr>
                </a:solidFill>
                <a:cs typeface="Times New Roman" panose="02020603050405020304" pitchFamily="18" charset="0"/>
              </a:rPr>
              <a:t>kpa</a:t>
            </a:r>
            <a:r>
              <a:rPr lang="en-US" sz="2800" dirty="0">
                <a:solidFill>
                  <a:schemeClr val="tx1">
                    <a:lumMod val="95000"/>
                    <a:lumOff val="5000"/>
                  </a:schemeClr>
                </a:solidFill>
                <a:cs typeface="Times New Roman" panose="02020603050405020304" pitchFamily="18" charset="0"/>
              </a:rPr>
              <a:t>, it took 348 hrs.</a:t>
            </a:r>
          </a:p>
          <a:p>
            <a:pPr lvl="1"/>
            <a:endParaRPr lang="en-US" sz="2800" dirty="0">
              <a:solidFill>
                <a:schemeClr val="tx1">
                  <a:lumMod val="95000"/>
                  <a:lumOff val="5000"/>
                </a:schemeClr>
              </a:solidFill>
              <a:cs typeface="Times New Roman" panose="02020603050405020304" pitchFamily="18" charset="0"/>
            </a:endParaRPr>
          </a:p>
          <a:p>
            <a:pPr lvl="1"/>
            <a:r>
              <a:rPr lang="en-US" sz="2800" dirty="0" err="1">
                <a:solidFill>
                  <a:schemeClr val="tx1">
                    <a:lumMod val="95000"/>
                    <a:lumOff val="5000"/>
                  </a:schemeClr>
                </a:solidFill>
                <a:cs typeface="Times New Roman" panose="02020603050405020304" pitchFamily="18" charset="0"/>
              </a:rPr>
              <a:t>I.e</a:t>
            </a:r>
            <a:r>
              <a:rPr lang="en-US" sz="2800" dirty="0">
                <a:solidFill>
                  <a:schemeClr val="tx1">
                    <a:lumMod val="95000"/>
                    <a:lumOff val="5000"/>
                  </a:schemeClr>
                </a:solidFill>
                <a:cs typeface="Times New Roman" panose="02020603050405020304" pitchFamily="18" charset="0"/>
              </a:rPr>
              <a:t> 48400.6-48052.6 = 348 </a:t>
            </a:r>
            <a:r>
              <a:rPr lang="en-US" sz="2800" dirty="0" err="1">
                <a:solidFill>
                  <a:schemeClr val="tx1">
                    <a:lumMod val="95000"/>
                    <a:lumOff val="5000"/>
                  </a:schemeClr>
                </a:solidFill>
                <a:cs typeface="Times New Roman" panose="02020603050405020304" pitchFamily="18" charset="0"/>
              </a:rPr>
              <a:t>hrs</a:t>
            </a:r>
            <a:endParaRPr lang="en-US" sz="2800" dirty="0">
              <a:solidFill>
                <a:schemeClr val="tx1">
                  <a:lumMod val="95000"/>
                  <a:lumOff val="5000"/>
                </a:schemeClr>
              </a:solidFill>
              <a:cs typeface="Times New Roman" panose="02020603050405020304" pitchFamily="18" charset="0"/>
            </a:endParaRPr>
          </a:p>
        </p:txBody>
      </p:sp>
    </p:spTree>
    <p:extLst>
      <p:ext uri="{BB962C8B-B14F-4D97-AF65-F5344CB8AC3E}">
        <p14:creationId xmlns:p14="http://schemas.microsoft.com/office/powerpoint/2010/main" val="265039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5" name="Picture 5"/>
          <p:cNvPicPr>
            <a:picLocks noChangeAspect="1"/>
          </p:cNvPicPr>
          <p:nvPr/>
        </p:nvPicPr>
        <p:blipFill>
          <a:blip r:embed="rId2"/>
          <a:srcRect l="637" r="637"/>
          <a:stretch>
            <a:fillRect/>
          </a:stretch>
        </p:blipFill>
        <p:spPr>
          <a:xfrm>
            <a:off x="13030200" y="1898697"/>
            <a:ext cx="4760770" cy="6635084"/>
          </a:xfrm>
          <a:prstGeom prst="rect">
            <a:avLst/>
          </a:prstGeom>
        </p:spPr>
      </p:pic>
      <p:pic>
        <p:nvPicPr>
          <p:cNvPr id="6" name="Picture 6"/>
          <p:cNvPicPr>
            <a:picLocks noChangeAspect="1"/>
          </p:cNvPicPr>
          <p:nvPr/>
        </p:nvPicPr>
        <p:blipFill>
          <a:blip r:embed="rId3"/>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4"/>
          <a:srcRect/>
          <a:stretch>
            <a:fillRect/>
          </a:stretch>
        </p:blipFill>
        <p:spPr>
          <a:xfrm>
            <a:off x="15873412" y="517761"/>
            <a:ext cx="1983242" cy="689157"/>
          </a:xfrm>
          <a:prstGeom prst="rect">
            <a:avLst/>
          </a:prstGeom>
        </p:spPr>
      </p:pic>
      <p:sp>
        <p:nvSpPr>
          <p:cNvPr id="12" name="TextBox 12"/>
          <p:cNvSpPr txBox="1"/>
          <p:nvPr/>
        </p:nvSpPr>
        <p:spPr>
          <a:xfrm>
            <a:off x="887755" y="2974439"/>
            <a:ext cx="11849100" cy="4483600"/>
          </a:xfrm>
          <a:prstGeom prst="rect">
            <a:avLst/>
          </a:prstGeom>
        </p:spPr>
        <p:txBody>
          <a:bodyPr wrap="square" lIns="0" tIns="0" rIns="0" bIns="0" rtlCol="0" anchor="t">
            <a:spAutoFit/>
          </a:bodyPr>
          <a:lstStyle/>
          <a:p>
            <a:pPr algn="just">
              <a:lnSpc>
                <a:spcPts val="3200"/>
              </a:lnSpc>
            </a:pPr>
            <a:r>
              <a:rPr lang="en-US" sz="2800" dirty="0">
                <a:latin typeface="Times New Roman" panose="02020603050405020304" pitchFamily="18" charset="0"/>
                <a:cs typeface="Times New Roman" panose="02020603050405020304" pitchFamily="18" charset="0"/>
              </a:rPr>
              <a:t>To ensure the production/output and maintenance in mining sector the estimation of Remaining Useful Life of mining machineries is a prime.</a:t>
            </a:r>
          </a:p>
          <a:p>
            <a:pPr algn="just">
              <a:lnSpc>
                <a:spcPts val="3200"/>
              </a:lnSpc>
            </a:pPr>
            <a:endParaRPr lang="en-US" sz="2800" dirty="0">
              <a:latin typeface="Times New Roman" panose="02020603050405020304" pitchFamily="18" charset="0"/>
              <a:cs typeface="Times New Roman" panose="02020603050405020304" pitchFamily="18" charset="0"/>
            </a:endParaRPr>
          </a:p>
          <a:p>
            <a:pPr algn="just">
              <a:lnSpc>
                <a:spcPts val="3200"/>
              </a:lnSpc>
            </a:pPr>
            <a:r>
              <a:rPr lang="en-US" sz="2800" dirty="0">
                <a:latin typeface="Times New Roman" panose="02020603050405020304" pitchFamily="18" charset="0"/>
                <a:cs typeface="Times New Roman" panose="02020603050405020304" pitchFamily="18" charset="0"/>
              </a:rPr>
              <a:t>As a consequence, the high costs in maintaining complex equipment make it necessary to enhance maintenance support systems.</a:t>
            </a:r>
          </a:p>
          <a:p>
            <a:pPr algn="just">
              <a:lnSpc>
                <a:spcPts val="3200"/>
              </a:lnSpc>
            </a:pPr>
            <a:endParaRPr lang="en-US" sz="2800" dirty="0">
              <a:solidFill>
                <a:srgbClr val="000000"/>
              </a:solidFill>
              <a:latin typeface="Times New Roman" panose="02020603050405020304" pitchFamily="18" charset="0"/>
              <a:cs typeface="Times New Roman" panose="02020603050405020304" pitchFamily="18" charset="0"/>
            </a:endParaRPr>
          </a:p>
          <a:p>
            <a:pPr algn="just">
              <a:lnSpc>
                <a:spcPts val="3200"/>
              </a:lnSpc>
            </a:pPr>
            <a:r>
              <a:rPr lang="en-US" sz="2800" dirty="0">
                <a:solidFill>
                  <a:srgbClr val="000000"/>
                </a:solidFill>
                <a:latin typeface="Times New Roman" panose="02020603050405020304" pitchFamily="18" charset="0"/>
                <a:cs typeface="Times New Roman" panose="02020603050405020304" pitchFamily="18" charset="0"/>
              </a:rPr>
              <a:t>Predictive maintenance plays an important factor to early detect possible defects.</a:t>
            </a:r>
          </a:p>
          <a:p>
            <a:pPr algn="just">
              <a:lnSpc>
                <a:spcPts val="3200"/>
              </a:lnSpc>
            </a:pPr>
            <a:endParaRPr lang="en-US" sz="2800" dirty="0">
              <a:solidFill>
                <a:srgbClr val="000000"/>
              </a:solidFill>
              <a:latin typeface="Times New Roman" panose="02020603050405020304" pitchFamily="18" charset="0"/>
              <a:cs typeface="Times New Roman" panose="02020603050405020304" pitchFamily="18" charset="0"/>
            </a:endParaRPr>
          </a:p>
          <a:p>
            <a:pPr algn="just">
              <a:lnSpc>
                <a:spcPts val="3200"/>
              </a:lnSpc>
            </a:pPr>
            <a:r>
              <a:rPr lang="en-US" sz="2800" dirty="0">
                <a:solidFill>
                  <a:srgbClr val="000000"/>
                </a:solidFill>
                <a:latin typeface="Times New Roman" panose="02020603050405020304" pitchFamily="18" charset="0"/>
                <a:cs typeface="Times New Roman" panose="02020603050405020304" pitchFamily="18" charset="0"/>
              </a:rPr>
              <a:t>An important concern in predictive maintenance is the prediction of </a:t>
            </a:r>
            <a:r>
              <a:rPr lang="en-US" sz="2800" b="1" dirty="0">
                <a:solidFill>
                  <a:srgbClr val="000000"/>
                </a:solidFill>
                <a:latin typeface="Times New Roman" panose="02020603050405020304" pitchFamily="18" charset="0"/>
                <a:cs typeface="Times New Roman" panose="02020603050405020304" pitchFamily="18" charset="0"/>
              </a:rPr>
              <a:t>Remaining useful life (RUL). </a:t>
            </a:r>
          </a:p>
          <a:p>
            <a:pPr algn="just">
              <a:lnSpc>
                <a:spcPts val="3200"/>
              </a:lnSpc>
            </a:pPr>
            <a:endParaRPr lang="en-US" sz="2400" dirty="0">
              <a:solidFill>
                <a:srgbClr val="00000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3A13515D-A710-8292-CE6A-A0A6F0339246}"/>
              </a:ext>
            </a:extLst>
          </p:cNvPr>
          <p:cNvPicPr>
            <a:picLocks noChangeAspect="1"/>
          </p:cNvPicPr>
          <p:nvPr/>
        </p:nvPicPr>
        <p:blipFill rotWithShape="1">
          <a:blip r:embed="rId5"/>
          <a:srcRect l="328" t="4797" r="656"/>
          <a:stretch/>
        </p:blipFill>
        <p:spPr>
          <a:xfrm>
            <a:off x="1294699" y="7924603"/>
            <a:ext cx="11035211" cy="1086171"/>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04</a:t>
            </a:r>
          </a:p>
        </p:txBody>
      </p:sp>
      <p:sp>
        <p:nvSpPr>
          <p:cNvPr id="10" name="TextBox 10">
            <a:extLst>
              <a:ext uri="{FF2B5EF4-FFF2-40B4-BE49-F238E27FC236}">
                <a16:creationId xmlns:a16="http://schemas.microsoft.com/office/drawing/2014/main" id="{73F5EE83-5552-3D21-4153-D4552FB35342}"/>
              </a:ext>
            </a:extLst>
          </p:cNvPr>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16103482" y="339543"/>
            <a:ext cx="1983242" cy="689157"/>
          </a:xfrm>
          <a:prstGeom prst="rect">
            <a:avLst/>
          </a:prstGeom>
        </p:spPr>
      </p:pic>
      <p:pic>
        <p:nvPicPr>
          <p:cNvPr id="5" name="Picture 4">
            <a:extLst>
              <a:ext uri="{FF2B5EF4-FFF2-40B4-BE49-F238E27FC236}">
                <a16:creationId xmlns:a16="http://schemas.microsoft.com/office/drawing/2014/main" id="{1E23818D-0B8D-FD30-609B-2845D36E0C82}"/>
              </a:ext>
            </a:extLst>
          </p:cNvPr>
          <p:cNvPicPr>
            <a:picLocks noChangeAspect="1"/>
          </p:cNvPicPr>
          <p:nvPr/>
        </p:nvPicPr>
        <p:blipFill>
          <a:blip r:embed="rId3"/>
          <a:stretch>
            <a:fillRect/>
          </a:stretch>
        </p:blipFill>
        <p:spPr>
          <a:xfrm>
            <a:off x="398430" y="1502445"/>
            <a:ext cx="17491138" cy="8445012"/>
          </a:xfrm>
          <a:prstGeom prst="rect">
            <a:avLst/>
          </a:prstGeom>
        </p:spPr>
      </p:pic>
      <p:sp>
        <p:nvSpPr>
          <p:cNvPr id="10" name="TextBox 10"/>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RESULTS</a:t>
            </a:r>
          </a:p>
        </p:txBody>
      </p:sp>
      <p:sp>
        <p:nvSpPr>
          <p:cNvPr id="13" name="TextBox 39">
            <a:extLst>
              <a:ext uri="{FF2B5EF4-FFF2-40B4-BE49-F238E27FC236}">
                <a16:creationId xmlns:a16="http://schemas.microsoft.com/office/drawing/2014/main" id="{6B9FE9F9-E696-B0A5-C91C-FE0DDA1733DB}"/>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31</a:t>
            </a:r>
          </a:p>
        </p:txBody>
      </p:sp>
      <p:pic>
        <p:nvPicPr>
          <p:cNvPr id="14" name="Picture 6">
            <a:extLst>
              <a:ext uri="{FF2B5EF4-FFF2-40B4-BE49-F238E27FC236}">
                <a16:creationId xmlns:a16="http://schemas.microsoft.com/office/drawing/2014/main" id="{D0883F27-A98A-0085-6D9D-B81358CB0626}"/>
              </a:ext>
            </a:extLst>
          </p:cNvPr>
          <p:cNvPicPr>
            <a:picLocks noChangeAspect="1"/>
          </p:cNvPicPr>
          <p:nvPr/>
        </p:nvPicPr>
        <p:blipFill>
          <a:blip r:embed="rId4"/>
          <a:srcRect/>
          <a:stretch>
            <a:fillRect/>
          </a:stretch>
        </p:blipFill>
        <p:spPr>
          <a:xfrm>
            <a:off x="201276" y="192980"/>
            <a:ext cx="1270650" cy="1338720"/>
          </a:xfrm>
          <a:prstGeom prst="rect">
            <a:avLst/>
          </a:prstGeom>
        </p:spPr>
      </p:pic>
      <p:sp>
        <p:nvSpPr>
          <p:cNvPr id="8" name="Oval 7">
            <a:extLst>
              <a:ext uri="{FF2B5EF4-FFF2-40B4-BE49-F238E27FC236}">
                <a16:creationId xmlns:a16="http://schemas.microsoft.com/office/drawing/2014/main" id="{F9B3043E-AA19-4FF8-F141-9F8D6D553F39}"/>
              </a:ext>
            </a:extLst>
          </p:cNvPr>
          <p:cNvSpPr/>
          <p:nvPr/>
        </p:nvSpPr>
        <p:spPr>
          <a:xfrm>
            <a:off x="8915400" y="6460004"/>
            <a:ext cx="1098128" cy="761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B1A37A3C-FF99-7BA3-5750-EE4D193251E3}"/>
              </a:ext>
            </a:extLst>
          </p:cNvPr>
          <p:cNvSpPr txBox="1"/>
          <p:nvPr/>
        </p:nvSpPr>
        <p:spPr>
          <a:xfrm>
            <a:off x="8127454" y="1710224"/>
            <a:ext cx="10122446" cy="1938992"/>
          </a:xfrm>
          <a:prstGeom prst="rect">
            <a:avLst/>
          </a:prstGeom>
          <a:noFill/>
        </p:spPr>
        <p:txBody>
          <a:bodyPr wrap="square">
            <a:spAutoFit/>
          </a:bodyPr>
          <a:lstStyle/>
          <a:p>
            <a:pPr lvl="1" algn="ctr"/>
            <a:r>
              <a:rPr lang="en-US" sz="2400" b="1" dirty="0">
                <a:solidFill>
                  <a:srgbClr val="FF0000"/>
                </a:solidFill>
                <a:cs typeface="Times New Roman" panose="02020603050405020304" pitchFamily="18" charset="0"/>
              </a:rPr>
              <a:t>Inner Right Air Filter </a:t>
            </a:r>
          </a:p>
          <a:p>
            <a:pPr lvl="1" algn="ctr"/>
            <a:r>
              <a:rPr lang="en-US" sz="2400" b="1" dirty="0">
                <a:solidFill>
                  <a:srgbClr val="FF0000"/>
                </a:solidFill>
                <a:cs typeface="Times New Roman" panose="02020603050405020304" pitchFamily="18" charset="0"/>
              </a:rPr>
              <a:t>In actual case from the pointer of 4.29kpa to reach the End point of 7.5 </a:t>
            </a:r>
            <a:r>
              <a:rPr lang="en-US" sz="2400" b="1" dirty="0" err="1">
                <a:solidFill>
                  <a:srgbClr val="FF0000"/>
                </a:solidFill>
                <a:cs typeface="Times New Roman" panose="02020603050405020304" pitchFamily="18" charset="0"/>
              </a:rPr>
              <a:t>kpa</a:t>
            </a:r>
            <a:r>
              <a:rPr lang="en-US" sz="2400" b="1" dirty="0">
                <a:solidFill>
                  <a:srgbClr val="FF0000"/>
                </a:solidFill>
                <a:cs typeface="Times New Roman" panose="02020603050405020304" pitchFamily="18" charset="0"/>
              </a:rPr>
              <a:t>, it took 348 hrs.</a:t>
            </a:r>
          </a:p>
          <a:p>
            <a:pPr lvl="1" algn="ctr"/>
            <a:r>
              <a:rPr lang="en-US" sz="2400" b="1" dirty="0" err="1">
                <a:solidFill>
                  <a:srgbClr val="FF0000"/>
                </a:solidFill>
                <a:cs typeface="Times New Roman" panose="02020603050405020304" pitchFamily="18" charset="0"/>
              </a:rPr>
              <a:t>i.e</a:t>
            </a:r>
            <a:r>
              <a:rPr lang="en-US" sz="2400" b="1" dirty="0">
                <a:solidFill>
                  <a:srgbClr val="FF0000"/>
                </a:solidFill>
                <a:cs typeface="Times New Roman" panose="02020603050405020304" pitchFamily="18" charset="0"/>
              </a:rPr>
              <a:t>, 48400.6-48052.6 = 348 </a:t>
            </a:r>
            <a:r>
              <a:rPr lang="en-US" sz="2400" b="1" dirty="0" err="1">
                <a:solidFill>
                  <a:srgbClr val="FF0000"/>
                </a:solidFill>
                <a:cs typeface="Times New Roman" panose="02020603050405020304" pitchFamily="18" charset="0"/>
              </a:rPr>
              <a:t>hrs</a:t>
            </a:r>
            <a:endParaRPr lang="en-US" sz="2400" b="1" dirty="0">
              <a:solidFill>
                <a:srgbClr val="FF0000"/>
              </a:solidFill>
              <a:cs typeface="Times New Roman" panose="02020603050405020304" pitchFamily="18" charset="0"/>
            </a:endParaRPr>
          </a:p>
          <a:p>
            <a:pPr lvl="1" algn="ctr"/>
            <a:endParaRPr lang="en-US" sz="2400" b="1" dirty="0">
              <a:solidFill>
                <a:srgbClr val="FF0000"/>
              </a:solidFill>
              <a:cs typeface="Times New Roman" panose="02020603050405020304" pitchFamily="18" charset="0"/>
            </a:endParaRPr>
          </a:p>
        </p:txBody>
      </p:sp>
      <p:sp>
        <p:nvSpPr>
          <p:cNvPr id="7" name="Rectangle 6">
            <a:extLst>
              <a:ext uri="{FF2B5EF4-FFF2-40B4-BE49-F238E27FC236}">
                <a16:creationId xmlns:a16="http://schemas.microsoft.com/office/drawing/2014/main" id="{FF3C39F6-A5D0-5E5B-C30A-447CFEC56BFC}"/>
              </a:ext>
            </a:extLst>
          </p:cNvPr>
          <p:cNvSpPr/>
          <p:nvPr/>
        </p:nvSpPr>
        <p:spPr>
          <a:xfrm>
            <a:off x="8915400" y="8343900"/>
            <a:ext cx="7848600" cy="1397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CCB9D643-FB89-6D24-34FC-951281D73BF4}"/>
              </a:ext>
            </a:extLst>
          </p:cNvPr>
          <p:cNvSpPr txBox="1"/>
          <p:nvPr/>
        </p:nvSpPr>
        <p:spPr>
          <a:xfrm>
            <a:off x="8861327" y="8598257"/>
            <a:ext cx="7315200" cy="1015663"/>
          </a:xfrm>
          <a:prstGeom prst="rect">
            <a:avLst/>
          </a:prstGeom>
          <a:noFill/>
        </p:spPr>
        <p:txBody>
          <a:bodyPr wrap="square">
            <a:spAutoFit/>
          </a:bodyPr>
          <a:lstStyle/>
          <a:p>
            <a:pPr lvl="1"/>
            <a:r>
              <a:rPr lang="en-US" sz="2000" b="1" dirty="0">
                <a:solidFill>
                  <a:srgbClr val="FF0000"/>
                </a:solidFill>
                <a:cs typeface="Times New Roman" panose="02020603050405020304" pitchFamily="18" charset="0"/>
              </a:rPr>
              <a:t>Predicted result gives an RUL of 318 </a:t>
            </a:r>
            <a:r>
              <a:rPr lang="en-US" sz="2000" b="1" dirty="0" err="1">
                <a:solidFill>
                  <a:srgbClr val="FF0000"/>
                </a:solidFill>
                <a:cs typeface="Times New Roman" panose="02020603050405020304" pitchFamily="18" charset="0"/>
              </a:rPr>
              <a:t>hrs</a:t>
            </a:r>
            <a:r>
              <a:rPr lang="en-US" sz="2000" b="1" dirty="0">
                <a:solidFill>
                  <a:srgbClr val="FF0000"/>
                </a:solidFill>
                <a:cs typeface="Times New Roman" panose="02020603050405020304" pitchFamily="18" charset="0"/>
              </a:rPr>
              <a:t> to reach 7.5 </a:t>
            </a:r>
            <a:r>
              <a:rPr lang="en-US" sz="2000" b="1" dirty="0" err="1">
                <a:solidFill>
                  <a:srgbClr val="FF0000"/>
                </a:solidFill>
                <a:cs typeface="Times New Roman" panose="02020603050405020304" pitchFamily="18" charset="0"/>
              </a:rPr>
              <a:t>kpa</a:t>
            </a:r>
            <a:r>
              <a:rPr lang="en-US" sz="2000" b="1" dirty="0">
                <a:solidFill>
                  <a:srgbClr val="FF0000"/>
                </a:solidFill>
                <a:cs typeface="Times New Roman" panose="02020603050405020304" pitchFamily="18" charset="0"/>
              </a:rPr>
              <a:t> and a total RUL of 915 </a:t>
            </a:r>
            <a:r>
              <a:rPr lang="en-US" sz="2000" b="1" dirty="0" err="1">
                <a:solidFill>
                  <a:srgbClr val="FF0000"/>
                </a:solidFill>
                <a:cs typeface="Times New Roman" panose="02020603050405020304" pitchFamily="18" charset="0"/>
              </a:rPr>
              <a:t>hrs</a:t>
            </a:r>
            <a:r>
              <a:rPr lang="en-US" sz="2000" b="1" dirty="0">
                <a:solidFill>
                  <a:srgbClr val="FF0000"/>
                </a:solidFill>
                <a:cs typeface="Times New Roman" panose="02020603050405020304" pitchFamily="18" charset="0"/>
              </a:rPr>
              <a:t> as an end of filter lifetime. </a:t>
            </a:r>
          </a:p>
          <a:p>
            <a:pPr lvl="1"/>
            <a:r>
              <a:rPr lang="en-US" sz="2000" b="1" dirty="0">
                <a:solidFill>
                  <a:srgbClr val="FF0000"/>
                </a:solidFill>
                <a:cs typeface="Times New Roman" panose="02020603050405020304" pitchFamily="18" charset="0"/>
              </a:rPr>
              <a:t>Actual 348 </a:t>
            </a:r>
            <a:r>
              <a:rPr lang="en-US" sz="2000" b="1" dirty="0" err="1">
                <a:solidFill>
                  <a:srgbClr val="FF0000"/>
                </a:solidFill>
                <a:cs typeface="Times New Roman" panose="02020603050405020304" pitchFamily="18" charset="0"/>
              </a:rPr>
              <a:t>hrs</a:t>
            </a:r>
            <a:r>
              <a:rPr lang="en-US" sz="2000" b="1" dirty="0">
                <a:solidFill>
                  <a:srgbClr val="FF0000"/>
                </a:solidFill>
                <a:cs typeface="Times New Roman" panose="02020603050405020304" pitchFamily="18" charset="0"/>
              </a:rPr>
              <a:t> – predicted 318 </a:t>
            </a:r>
            <a:r>
              <a:rPr lang="en-US" sz="2000" b="1" dirty="0" err="1">
                <a:solidFill>
                  <a:srgbClr val="FF0000"/>
                </a:solidFill>
                <a:cs typeface="Times New Roman" panose="02020603050405020304" pitchFamily="18" charset="0"/>
              </a:rPr>
              <a:t>hrs</a:t>
            </a:r>
            <a:r>
              <a:rPr lang="en-US" sz="2000" b="1" dirty="0">
                <a:solidFill>
                  <a:srgbClr val="FF0000"/>
                </a:solidFill>
                <a:cs typeface="Times New Roman" panose="02020603050405020304" pitchFamily="18" charset="0"/>
              </a:rPr>
              <a:t> =&gt; 30 </a:t>
            </a:r>
            <a:r>
              <a:rPr lang="en-US" sz="2000" b="1" dirty="0" err="1">
                <a:solidFill>
                  <a:srgbClr val="FF0000"/>
                </a:solidFill>
                <a:cs typeface="Times New Roman" panose="02020603050405020304" pitchFamily="18" charset="0"/>
              </a:rPr>
              <a:t>hrs</a:t>
            </a:r>
            <a:endParaRPr lang="en-US" sz="2000" b="1"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1209377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16103482" y="339543"/>
            <a:ext cx="1983242" cy="689157"/>
          </a:xfrm>
          <a:prstGeom prst="rect">
            <a:avLst/>
          </a:prstGeom>
        </p:spPr>
      </p:pic>
      <p:sp>
        <p:nvSpPr>
          <p:cNvPr id="10" name="TextBox 10"/>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RESULTS</a:t>
            </a:r>
          </a:p>
        </p:txBody>
      </p:sp>
      <p:sp>
        <p:nvSpPr>
          <p:cNvPr id="13" name="TextBox 39">
            <a:extLst>
              <a:ext uri="{FF2B5EF4-FFF2-40B4-BE49-F238E27FC236}">
                <a16:creationId xmlns:a16="http://schemas.microsoft.com/office/drawing/2014/main" id="{6B9FE9F9-E696-B0A5-C91C-FE0DDA1733DB}"/>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32</a:t>
            </a:r>
          </a:p>
        </p:txBody>
      </p:sp>
      <p:pic>
        <p:nvPicPr>
          <p:cNvPr id="14" name="Picture 6">
            <a:extLst>
              <a:ext uri="{FF2B5EF4-FFF2-40B4-BE49-F238E27FC236}">
                <a16:creationId xmlns:a16="http://schemas.microsoft.com/office/drawing/2014/main" id="{D0883F27-A98A-0085-6D9D-B81358CB0626}"/>
              </a:ext>
            </a:extLst>
          </p:cNvPr>
          <p:cNvPicPr>
            <a:picLocks noChangeAspect="1"/>
          </p:cNvPicPr>
          <p:nvPr/>
        </p:nvPicPr>
        <p:blipFill>
          <a:blip r:embed="rId3"/>
          <a:srcRect/>
          <a:stretch>
            <a:fillRect/>
          </a:stretch>
        </p:blipFill>
        <p:spPr>
          <a:xfrm>
            <a:off x="201276" y="192980"/>
            <a:ext cx="1270650" cy="1338720"/>
          </a:xfrm>
          <a:prstGeom prst="rect">
            <a:avLst/>
          </a:prstGeom>
        </p:spPr>
      </p:pic>
      <p:pic>
        <p:nvPicPr>
          <p:cNvPr id="7" name="Picture 6">
            <a:extLst>
              <a:ext uri="{FF2B5EF4-FFF2-40B4-BE49-F238E27FC236}">
                <a16:creationId xmlns:a16="http://schemas.microsoft.com/office/drawing/2014/main" id="{8C9927B9-15D2-BB33-E3DD-3A67F7832FE6}"/>
              </a:ext>
            </a:extLst>
          </p:cNvPr>
          <p:cNvPicPr>
            <a:picLocks noChangeAspect="1"/>
          </p:cNvPicPr>
          <p:nvPr/>
        </p:nvPicPr>
        <p:blipFill>
          <a:blip r:embed="rId4"/>
          <a:stretch>
            <a:fillRect/>
          </a:stretch>
        </p:blipFill>
        <p:spPr>
          <a:xfrm>
            <a:off x="457200" y="1794056"/>
            <a:ext cx="17449800" cy="8040088"/>
          </a:xfrm>
          <a:prstGeom prst="rect">
            <a:avLst/>
          </a:prstGeom>
        </p:spPr>
      </p:pic>
      <p:sp>
        <p:nvSpPr>
          <p:cNvPr id="11" name="TextBox 10">
            <a:extLst>
              <a:ext uri="{FF2B5EF4-FFF2-40B4-BE49-F238E27FC236}">
                <a16:creationId xmlns:a16="http://schemas.microsoft.com/office/drawing/2014/main" id="{F4DA5CA8-833F-41B6-A9C1-BD97E0431EEC}"/>
              </a:ext>
            </a:extLst>
          </p:cNvPr>
          <p:cNvSpPr txBox="1"/>
          <p:nvPr/>
        </p:nvSpPr>
        <p:spPr>
          <a:xfrm>
            <a:off x="4876800" y="2262884"/>
            <a:ext cx="9144000" cy="461665"/>
          </a:xfrm>
          <a:prstGeom prst="rect">
            <a:avLst/>
          </a:prstGeom>
          <a:noFill/>
        </p:spPr>
        <p:txBody>
          <a:bodyPr wrap="square">
            <a:spAutoFit/>
          </a:bodyPr>
          <a:lstStyle/>
          <a:p>
            <a:pPr lvl="1"/>
            <a:r>
              <a:rPr lang="en-US" sz="2400" b="1" dirty="0">
                <a:solidFill>
                  <a:srgbClr val="FF0000"/>
                </a:solidFill>
                <a:latin typeface="Times New Roman" panose="02020603050405020304" pitchFamily="18" charset="0"/>
                <a:cs typeface="Times New Roman" panose="02020603050405020304" pitchFamily="18" charset="0"/>
              </a:rPr>
              <a:t>Recommendation to change the filter based on increment in </a:t>
            </a:r>
            <a:r>
              <a:rPr lang="en-US" sz="2400" b="1" dirty="0" err="1">
                <a:solidFill>
                  <a:srgbClr val="FF0000"/>
                </a:solidFill>
                <a:latin typeface="Times New Roman" panose="02020603050405020304" pitchFamily="18" charset="0"/>
                <a:cs typeface="Times New Roman" panose="02020603050405020304" pitchFamily="18" charset="0"/>
              </a:rPr>
              <a:t>kpa</a:t>
            </a:r>
            <a:r>
              <a:rPr lang="en-US" sz="2400" b="1" dirty="0">
                <a:solidFill>
                  <a:srgbClr val="FF0000"/>
                </a:solidFill>
                <a:latin typeface="Times New Roman" panose="02020603050405020304" pitchFamily="18" charset="0"/>
                <a:cs typeface="Times New Roman" panose="02020603050405020304" pitchFamily="18" charset="0"/>
              </a:rPr>
              <a:t>.</a:t>
            </a:r>
          </a:p>
        </p:txBody>
      </p:sp>
      <p:cxnSp>
        <p:nvCxnSpPr>
          <p:cNvPr id="15" name="Straight Arrow Connector 14">
            <a:extLst>
              <a:ext uri="{FF2B5EF4-FFF2-40B4-BE49-F238E27FC236}">
                <a16:creationId xmlns:a16="http://schemas.microsoft.com/office/drawing/2014/main" id="{027704E5-C1DC-CE2F-1A69-45DEF84D60A8}"/>
              </a:ext>
            </a:extLst>
          </p:cNvPr>
          <p:cNvCxnSpPr>
            <a:cxnSpLocks/>
          </p:cNvCxnSpPr>
          <p:nvPr/>
        </p:nvCxnSpPr>
        <p:spPr>
          <a:xfrm flipH="1">
            <a:off x="7772400" y="2724549"/>
            <a:ext cx="914400" cy="21903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26E7624-F82F-6227-E4C1-C45F1818D4BB}"/>
              </a:ext>
            </a:extLst>
          </p:cNvPr>
          <p:cNvSpPr txBox="1"/>
          <p:nvPr/>
        </p:nvSpPr>
        <p:spPr>
          <a:xfrm>
            <a:off x="7543800" y="2934324"/>
            <a:ext cx="9144000" cy="461665"/>
          </a:xfrm>
          <a:prstGeom prst="rect">
            <a:avLst/>
          </a:prstGeom>
          <a:noFill/>
        </p:spPr>
        <p:txBody>
          <a:bodyPr wrap="square">
            <a:spAutoFit/>
          </a:bodyPr>
          <a:lstStyle/>
          <a:p>
            <a:pPr lvl="1" algn="ctr"/>
            <a:r>
              <a:rPr lang="en-US" sz="2400" b="1" dirty="0">
                <a:solidFill>
                  <a:srgbClr val="FF0000"/>
                </a:solidFill>
                <a:latin typeface="Times New Roman" panose="02020603050405020304" pitchFamily="18" charset="0"/>
                <a:cs typeface="Times New Roman" panose="02020603050405020304" pitchFamily="18" charset="0"/>
              </a:rPr>
              <a:t>Indicates RUL to reach 7.5kpa &lt; 100 hrs.</a:t>
            </a:r>
          </a:p>
        </p:txBody>
      </p:sp>
      <p:cxnSp>
        <p:nvCxnSpPr>
          <p:cNvPr id="22" name="Straight Arrow Connector 21">
            <a:extLst>
              <a:ext uri="{FF2B5EF4-FFF2-40B4-BE49-F238E27FC236}">
                <a16:creationId xmlns:a16="http://schemas.microsoft.com/office/drawing/2014/main" id="{C71C6EF4-E1BF-D0BE-0D59-7E84BA6091F5}"/>
              </a:ext>
            </a:extLst>
          </p:cNvPr>
          <p:cNvCxnSpPr>
            <a:cxnSpLocks/>
            <a:stCxn id="21" idx="2"/>
          </p:cNvCxnSpPr>
          <p:nvPr/>
        </p:nvCxnSpPr>
        <p:spPr>
          <a:xfrm flipH="1">
            <a:off x="7700962" y="3395989"/>
            <a:ext cx="4414838" cy="34950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828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33</a:t>
            </a:r>
          </a:p>
        </p:txBody>
      </p:sp>
      <p:sp>
        <p:nvSpPr>
          <p:cNvPr id="22" name="TextBox 10">
            <a:extLst>
              <a:ext uri="{FF2B5EF4-FFF2-40B4-BE49-F238E27FC236}">
                <a16:creationId xmlns:a16="http://schemas.microsoft.com/office/drawing/2014/main" id="{AA5A3C63-BA14-A12D-C320-3A565863E904}"/>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CONCLUSION</a:t>
            </a:r>
          </a:p>
        </p:txBody>
      </p:sp>
      <p:sp>
        <p:nvSpPr>
          <p:cNvPr id="8" name="TextBox 7">
            <a:extLst>
              <a:ext uri="{FF2B5EF4-FFF2-40B4-BE49-F238E27FC236}">
                <a16:creationId xmlns:a16="http://schemas.microsoft.com/office/drawing/2014/main" id="{E2B3C601-492A-2FD9-F9E9-4D277E7FC8DC}"/>
              </a:ext>
            </a:extLst>
          </p:cNvPr>
          <p:cNvSpPr txBox="1"/>
          <p:nvPr/>
        </p:nvSpPr>
        <p:spPr>
          <a:xfrm>
            <a:off x="457200" y="1709627"/>
            <a:ext cx="17068800" cy="7478970"/>
          </a:xfrm>
          <a:prstGeom prst="rect">
            <a:avLst/>
          </a:prstGeom>
          <a:noFill/>
        </p:spPr>
        <p:txBody>
          <a:bodyPr wrap="square">
            <a:spAutoFit/>
          </a:bodyPr>
          <a:lstStyle/>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KNN</a:t>
            </a:r>
            <a:r>
              <a:rPr lang="en-US" sz="2400" dirty="0">
                <a:latin typeface="Times New Roman" panose="02020603050405020304" pitchFamily="18" charset="0"/>
                <a:cs typeface="Times New Roman" panose="02020603050405020304" pitchFamily="18" charset="0"/>
              </a:rPr>
              <a:t> – With time we get more accurate RUL , This model completely depends on history data with RUL value. Need more and complete cycle data for better accuracy.</a:t>
            </a:r>
          </a:p>
          <a:p>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Regression</a:t>
            </a:r>
            <a:r>
              <a:rPr lang="en-US" sz="2400" dirty="0">
                <a:latin typeface="Times New Roman" panose="02020603050405020304" pitchFamily="18" charset="0"/>
                <a:cs typeface="Times New Roman" panose="02020603050405020304" pitchFamily="18" charset="0"/>
              </a:rPr>
              <a:t> – Linear ,Polynomial ,random forest regression and milliner regression   bound around 600 and last at 150 hour remain at 7.5 KPA value – error is comparatively high than KNN model. Need more and complete cycle data for better accuracy.</a:t>
            </a:r>
          </a:p>
          <a:p>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Survival model- </a:t>
            </a:r>
            <a:r>
              <a:rPr lang="en-US" sz="2400" b="1" dirty="0" err="1">
                <a:latin typeface="Times New Roman" panose="02020603050405020304" pitchFamily="18" charset="0"/>
                <a:cs typeface="Times New Roman" panose="02020603050405020304" pitchFamily="18" charset="0"/>
              </a:rPr>
              <a:t>WeibullFitter</a:t>
            </a:r>
            <a:r>
              <a:rPr lang="en-US" sz="2400" dirty="0">
                <a:latin typeface="Times New Roman" panose="02020603050405020304" pitchFamily="18" charset="0"/>
                <a:cs typeface="Times New Roman" panose="02020603050405020304" pitchFamily="18" charset="0"/>
              </a:rPr>
              <a:t>, Exponential </a:t>
            </a:r>
            <a:r>
              <a:rPr lang="en-US" sz="2400" dirty="0" err="1">
                <a:latin typeface="Times New Roman" panose="02020603050405020304" pitchFamily="18" charset="0"/>
                <a:cs typeface="Times New Roman" panose="02020603050405020304" pitchFamily="18" charset="0"/>
              </a:rPr>
              <a:t>Fitter,LogNormal</a:t>
            </a:r>
            <a:r>
              <a:rPr lang="en-US" sz="2400" dirty="0">
                <a:latin typeface="Times New Roman" panose="02020603050405020304" pitchFamily="18" charset="0"/>
                <a:cs typeface="Times New Roman" panose="02020603050405020304" pitchFamily="18" charset="0"/>
              </a:rPr>
              <a:t> Fitter, </a:t>
            </a:r>
            <a:r>
              <a:rPr lang="en-US" sz="2400" dirty="0" err="1">
                <a:latin typeface="Times New Roman" panose="02020603050405020304" pitchFamily="18" charset="0"/>
                <a:cs typeface="Times New Roman" panose="02020603050405020304" pitchFamily="18" charset="0"/>
              </a:rPr>
              <a:t>LogLogistic</a:t>
            </a:r>
            <a:r>
              <a:rPr lang="en-US" sz="2400" dirty="0">
                <a:latin typeface="Times New Roman" panose="02020603050405020304" pitchFamily="18" charset="0"/>
                <a:cs typeface="Times New Roman" panose="02020603050405020304" pitchFamily="18" charset="0"/>
              </a:rPr>
              <a:t> Fitter, </a:t>
            </a:r>
            <a:r>
              <a:rPr lang="en-US" sz="2400" dirty="0" err="1">
                <a:latin typeface="Times New Roman" panose="02020603050405020304" pitchFamily="18" charset="0"/>
                <a:cs typeface="Times New Roman" panose="02020603050405020304" pitchFamily="18" charset="0"/>
              </a:rPr>
              <a:t>NelsonAalen</a:t>
            </a:r>
            <a:r>
              <a:rPr lang="en-US" sz="2400" dirty="0">
                <a:latin typeface="Times New Roman" panose="02020603050405020304" pitchFamily="18" charset="0"/>
                <a:cs typeface="Times New Roman" panose="02020603050405020304" pitchFamily="18" charset="0"/>
              </a:rPr>
              <a:t> Fitter, </a:t>
            </a:r>
            <a:r>
              <a:rPr lang="en-US" sz="2400" dirty="0" err="1">
                <a:latin typeface="Times New Roman" panose="02020603050405020304" pitchFamily="18" charset="0"/>
                <a:cs typeface="Times New Roman" panose="02020603050405020304" pitchFamily="18" charset="0"/>
              </a:rPr>
              <a:t>PiecewiseExponential</a:t>
            </a:r>
            <a:r>
              <a:rPr lang="en-US" sz="2400" dirty="0">
                <a:latin typeface="Times New Roman" panose="02020603050405020304" pitchFamily="18" charset="0"/>
                <a:cs typeface="Times New Roman" panose="02020603050405020304" pitchFamily="18" charset="0"/>
              </a:rPr>
              <a:t> Fitter, Generalized </a:t>
            </a:r>
            <a:r>
              <a:rPr lang="en-US" sz="2400" dirty="0" err="1">
                <a:latin typeface="Times New Roman" panose="02020603050405020304" pitchFamily="18" charset="0"/>
                <a:cs typeface="Times New Roman" panose="02020603050405020304" pitchFamily="18" charset="0"/>
              </a:rPr>
              <a:t>GammaFitter</a:t>
            </a:r>
            <a:r>
              <a:rPr lang="en-US" sz="2400" dirty="0">
                <a:latin typeface="Times New Roman" panose="02020603050405020304" pitchFamily="18" charset="0"/>
                <a:cs typeface="Times New Roman" panose="02020603050405020304" pitchFamily="18" charset="0"/>
              </a:rPr>
              <a:t>, Spline Fitter and </a:t>
            </a:r>
            <a:r>
              <a:rPr lang="en-US" sz="2400" dirty="0" err="1">
                <a:latin typeface="Times New Roman" panose="02020603050405020304" pitchFamily="18" charset="0"/>
                <a:cs typeface="Times New Roman" panose="02020603050405020304" pitchFamily="18" charset="0"/>
              </a:rPr>
              <a:t>Kaplanmeir</a:t>
            </a:r>
            <a:r>
              <a:rPr lang="en-US" sz="2400" dirty="0">
                <a:latin typeface="Times New Roman" panose="02020603050405020304" pitchFamily="18" charset="0"/>
                <a:cs typeface="Times New Roman" panose="02020603050405020304" pitchFamily="18" charset="0"/>
              </a:rPr>
              <a:t> fitter  models are available. </a:t>
            </a:r>
            <a:r>
              <a:rPr lang="en-US" sz="2400" b="1" dirty="0">
                <a:latin typeface="Times New Roman" panose="02020603050405020304" pitchFamily="18" charset="0"/>
                <a:cs typeface="Times New Roman" panose="02020603050405020304" pitchFamily="18" charset="0"/>
              </a:rPr>
              <a:t>Weibull Fitter is best fit to our filter lifeline shape. </a:t>
            </a:r>
          </a:p>
          <a:p>
            <a:endParaRPr lang="en-US" sz="24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Binary classification- </a:t>
            </a:r>
            <a:r>
              <a:rPr lang="en-US" sz="2400" dirty="0">
                <a:latin typeface="Times New Roman" panose="02020603050405020304" pitchFamily="18" charset="0"/>
                <a:cs typeface="Times New Roman" panose="02020603050405020304" pitchFamily="18" charset="0"/>
              </a:rPr>
              <a:t>To</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predict filter is alive or not so not very useful  In RUL estimation. However to for this we have very imbalance data (class 0: 97% ,class 1 : 3% only).</a:t>
            </a:r>
          </a:p>
          <a:p>
            <a:pPr marL="457200"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Statistical model</a:t>
            </a:r>
            <a:r>
              <a:rPr lang="en-US" sz="2400" dirty="0">
                <a:latin typeface="Times New Roman" panose="02020603050405020304" pitchFamily="18" charset="0"/>
                <a:cs typeface="Times New Roman" panose="02020603050405020304" pitchFamily="18" charset="0"/>
              </a:rPr>
              <a:t> – linear model is complete data driven equation as we get mode data it automatically change its constant. Sometime constant are too low so </a:t>
            </a:r>
            <a:r>
              <a:rPr lang="en-US" sz="2400" dirty="0" err="1">
                <a:latin typeface="Times New Roman" panose="02020603050405020304" pitchFamily="18" charset="0"/>
                <a:cs typeface="Times New Roman" panose="02020603050405020304" pitchFamily="18" charset="0"/>
              </a:rPr>
              <a:t>rul</a:t>
            </a:r>
            <a:r>
              <a:rPr lang="en-US" sz="2400" dirty="0">
                <a:latin typeface="Times New Roman" panose="02020603050405020304" pitchFamily="18" charset="0"/>
                <a:cs typeface="Times New Roman" panose="02020603050405020304" pitchFamily="18" charset="0"/>
              </a:rPr>
              <a:t> become very large. </a:t>
            </a:r>
          </a:p>
          <a:p>
            <a:pPr marL="457200"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growth model as time passed model we get more accurate </a:t>
            </a:r>
            <a:r>
              <a:rPr lang="en-US" sz="2400" dirty="0" err="1">
                <a:latin typeface="Times New Roman" panose="02020603050405020304" pitchFamily="18" charset="0"/>
                <a:cs typeface="Times New Roman" panose="02020603050405020304" pitchFamily="18" charset="0"/>
              </a:rPr>
              <a:t>Rul</a:t>
            </a:r>
            <a:r>
              <a:rPr lang="en-US" sz="2400" dirty="0">
                <a:latin typeface="Times New Roman" panose="02020603050405020304" pitchFamily="18" charset="0"/>
                <a:cs typeface="Times New Roman" panose="02020603050405020304" pitchFamily="18" charset="0"/>
              </a:rPr>
              <a:t> and it follow the forecast curve, but in initial hours it give large error.</a:t>
            </a:r>
          </a:p>
          <a:p>
            <a:pPr marL="457200"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Hybrid model : hybrid model is combination of 3 model 2 linear regression and </a:t>
            </a:r>
            <a:r>
              <a:rPr lang="en-US" sz="2400" b="1" dirty="0" err="1">
                <a:latin typeface="Times New Roman" panose="02020603050405020304" pitchFamily="18" charset="0"/>
                <a:cs typeface="Times New Roman" panose="02020603050405020304" pitchFamily="18" charset="0"/>
              </a:rPr>
              <a:t>weibull</a:t>
            </a:r>
            <a:r>
              <a:rPr lang="en-US" sz="2400" b="1" dirty="0">
                <a:latin typeface="Times New Roman" panose="02020603050405020304" pitchFamily="18" charset="0"/>
                <a:cs typeface="Times New Roman" panose="02020603050405020304" pitchFamily="18" charset="0"/>
              </a:rPr>
              <a:t> fitter. Out of all above models this model give far better results and its accuracy about &gt;90%. </a:t>
            </a:r>
          </a:p>
        </p:txBody>
      </p:sp>
    </p:spTree>
    <p:extLst>
      <p:ext uri="{BB962C8B-B14F-4D97-AF65-F5344CB8AC3E}">
        <p14:creationId xmlns:p14="http://schemas.microsoft.com/office/powerpoint/2010/main" val="344674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669" y="10096500"/>
            <a:ext cx="4611469" cy="0"/>
          </a:xfrm>
          <a:prstGeom prst="line">
            <a:avLst/>
          </a:prstGeom>
          <a:ln w="190500" cap="flat">
            <a:solidFill>
              <a:srgbClr val="7A547E"/>
            </a:solidFill>
            <a:prstDash val="solid"/>
            <a:headEnd type="none" w="sm" len="sm"/>
            <a:tailEnd type="none" w="sm" len="sm"/>
          </a:ln>
        </p:spPr>
      </p:sp>
      <p:sp>
        <p:nvSpPr>
          <p:cNvPr id="3" name="AutoShape 3"/>
          <p:cNvSpPr/>
          <p:nvPr/>
        </p:nvSpPr>
        <p:spPr>
          <a:xfrm>
            <a:off x="5740137"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pic>
        <p:nvPicPr>
          <p:cNvPr id="6" name="Picture 6"/>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p:cNvPicPr>
            <a:picLocks noChangeAspect="1"/>
          </p:cNvPicPr>
          <p:nvPr/>
        </p:nvPicPr>
        <p:blipFill>
          <a:blip r:embed="rId3"/>
          <a:srcRect/>
          <a:stretch>
            <a:fillRect/>
          </a:stretch>
        </p:blipFill>
        <p:spPr>
          <a:xfrm>
            <a:off x="15873412" y="517761"/>
            <a:ext cx="1983242" cy="689157"/>
          </a:xfrm>
          <a:prstGeom prst="rect">
            <a:avLst/>
          </a:prstGeom>
        </p:spPr>
      </p:pic>
      <p:sp>
        <p:nvSpPr>
          <p:cNvPr id="14" name="TextBox 39">
            <a:extLst>
              <a:ext uri="{FF2B5EF4-FFF2-40B4-BE49-F238E27FC236}">
                <a16:creationId xmlns:a16="http://schemas.microsoft.com/office/drawing/2014/main" id="{C4624EBA-DC49-A5DB-7F67-4901B1D81D39}"/>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34</a:t>
            </a:r>
          </a:p>
        </p:txBody>
      </p:sp>
      <p:sp>
        <p:nvSpPr>
          <p:cNvPr id="22" name="TextBox 10">
            <a:extLst>
              <a:ext uri="{FF2B5EF4-FFF2-40B4-BE49-F238E27FC236}">
                <a16:creationId xmlns:a16="http://schemas.microsoft.com/office/drawing/2014/main" id="{AA5A3C63-BA14-A12D-C320-3A565863E904}"/>
              </a:ext>
            </a:extLst>
          </p:cNvPr>
          <p:cNvSpPr txBox="1"/>
          <p:nvPr/>
        </p:nvSpPr>
        <p:spPr>
          <a:xfrm>
            <a:off x="2781300" y="639524"/>
            <a:ext cx="12725400" cy="1202189"/>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Roboto Condensed Bold"/>
              </a:rPr>
              <a:t>CONCLUSION</a:t>
            </a:r>
          </a:p>
        </p:txBody>
      </p:sp>
      <p:sp>
        <p:nvSpPr>
          <p:cNvPr id="10" name="TextBox 9">
            <a:extLst>
              <a:ext uri="{FF2B5EF4-FFF2-40B4-BE49-F238E27FC236}">
                <a16:creationId xmlns:a16="http://schemas.microsoft.com/office/drawing/2014/main" id="{7BFD9D37-3443-2BAF-4C94-41FD63240AED}"/>
              </a:ext>
            </a:extLst>
          </p:cNvPr>
          <p:cNvSpPr txBox="1"/>
          <p:nvPr/>
        </p:nvSpPr>
        <p:spPr>
          <a:xfrm>
            <a:off x="1295400" y="2628900"/>
            <a:ext cx="16007530" cy="6768263"/>
          </a:xfrm>
          <a:prstGeom prst="rect">
            <a:avLst/>
          </a:prstGeom>
          <a:noFill/>
        </p:spPr>
        <p:txBody>
          <a:bodyPr wrap="square">
            <a:spAutoFit/>
          </a:bodyPr>
          <a:lstStyle/>
          <a:p>
            <a:pPr algn="just">
              <a:lnSpc>
                <a:spcPct val="115000"/>
              </a:lnSpc>
              <a:spcAft>
                <a:spcPts val="1000"/>
              </a:spcAft>
              <a:tabLst>
                <a:tab pos="4084320" algn="l"/>
              </a:tabLs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There are several potential future directions for research in the area of predicting the remaining useful life of air filters in mining trucks:</a:t>
            </a:r>
          </a:p>
          <a:p>
            <a:pPr marL="342900" indent="-342900" algn="just">
              <a:lnSpc>
                <a:spcPct val="115000"/>
              </a:lnSpc>
              <a:spcAft>
                <a:spcPts val="1000"/>
              </a:spcAft>
              <a:buFont typeface="Arial" panose="020B0604020202020204" pitchFamily="34" charset="0"/>
              <a:buChar char="•"/>
              <a:tabLst>
                <a:tab pos="4084320" algn="l"/>
              </a:tabLs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Integration with maintenance decision-making</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tabLst>
                <a:tab pos="4084320" algn="l"/>
              </a:tabLs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Predictive maintenance</a:t>
            </a:r>
          </a:p>
          <a:p>
            <a:pPr marL="342900" indent="-342900" algn="just">
              <a:lnSpc>
                <a:spcPct val="115000"/>
              </a:lnSpc>
              <a:spcAft>
                <a:spcPts val="1000"/>
              </a:spcAft>
              <a:buFont typeface="Arial" panose="020B0604020202020204" pitchFamily="34" charset="0"/>
              <a:buChar char="•"/>
              <a:tabLst>
                <a:tab pos="4084320" algn="l"/>
              </a:tabLs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Improved prediction models: There is room for improvement in existing prediction models, such as by incorporating more advanced techniques, such as deep learning or reinforcement learning, to make more accurate predictions.</a:t>
            </a:r>
          </a:p>
          <a:p>
            <a:pPr algn="just">
              <a:lnSpc>
                <a:spcPct val="115000"/>
              </a:lnSpc>
              <a:spcAft>
                <a:spcPts val="1000"/>
              </a:spcAft>
              <a:tabLst>
                <a:tab pos="4084320" algn="l"/>
              </a:tabLst>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tabLst>
                <a:tab pos="4084320" algn="l"/>
              </a:tabLs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These are just a few potential directions for future research in this field, and there may be other areas of focus as well. The important thing is to identify the areas where the current state of knowledge is lacking and where improvements can be made to better predict the remaining useful life of air filters in mining trucks.</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tabLst>
                <a:tab pos="4084320" algn="l"/>
              </a:tabLst>
            </a:pP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551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6103482" y="339543"/>
            <a:ext cx="1983242" cy="689157"/>
          </a:xfrm>
          <a:prstGeom prst="rect">
            <a:avLst/>
          </a:prstGeom>
        </p:spPr>
      </p:pic>
      <p:pic>
        <p:nvPicPr>
          <p:cNvPr id="5" name="Picture 6">
            <a:extLst>
              <a:ext uri="{FF2B5EF4-FFF2-40B4-BE49-F238E27FC236}">
                <a16:creationId xmlns:a16="http://schemas.microsoft.com/office/drawing/2014/main" id="{906762B6-A6F2-38E7-B5F8-68C484921ED1}"/>
              </a:ext>
            </a:extLst>
          </p:cNvPr>
          <p:cNvPicPr>
            <a:picLocks noChangeAspect="1"/>
          </p:cNvPicPr>
          <p:nvPr/>
        </p:nvPicPr>
        <p:blipFill>
          <a:blip r:embed="rId4"/>
          <a:srcRect/>
          <a:stretch>
            <a:fillRect/>
          </a:stretch>
        </p:blipFill>
        <p:spPr>
          <a:xfrm>
            <a:off x="201276" y="192980"/>
            <a:ext cx="1270650" cy="1338720"/>
          </a:xfrm>
          <a:prstGeom prst="rect">
            <a:avLst/>
          </a:prstGeom>
        </p:spPr>
      </p:pic>
      <p:sp>
        <p:nvSpPr>
          <p:cNvPr id="6" name="TextBox 5">
            <a:extLst>
              <a:ext uri="{FF2B5EF4-FFF2-40B4-BE49-F238E27FC236}">
                <a16:creationId xmlns:a16="http://schemas.microsoft.com/office/drawing/2014/main" id="{5088A894-BEA8-F68F-4C0C-A2BFC419F7CF}"/>
              </a:ext>
            </a:extLst>
          </p:cNvPr>
          <p:cNvSpPr txBox="1"/>
          <p:nvPr/>
        </p:nvSpPr>
        <p:spPr>
          <a:xfrm>
            <a:off x="1066799" y="2476500"/>
            <a:ext cx="16154400" cy="8048357"/>
          </a:xfrm>
          <a:prstGeom prst="rect">
            <a:avLst/>
          </a:prstGeom>
          <a:noFill/>
        </p:spPr>
        <p:txBody>
          <a:bodyPr wrap="square" rtlCol="0">
            <a:spAutoFit/>
          </a:bodyPr>
          <a:lstStyle/>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[1]</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 Ghimire, K. R.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Pattipati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and P. B.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Luh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"Fault diagnosis and augmented reality-based troubleshooting of HVAC systems," in 2016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Ieee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Autotestcon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2016</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[2] Z. Kang, C.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Catal</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and B.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Tekinerdogan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"Remaining useful life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Rul</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prediction of equipment in production lines using artificial neural networks," Sensors, vol. 21, p. 932, 2021</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Coble and J. W. Hines, "Applying the general path model to estimation of remaining useful life," International Journal of Prognostics and Health Management, vol. 2, p. 71–82, 2011.</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[4] Y. Zheng, "Predicting remaining useful life based on Hilbert–Huang entropy with degradation model," Journal of Electrical and Computer Engineering, vol. 2019, 2019.</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[5]</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 Celaya, A. Saxena and K. Goebel, "Uncertainty representation and interpretation in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modelbased</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prognostics algorithms based on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kalman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filter estimation," 2012</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[7] Effect of Intake air filter condition on vehicle fuel economy</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[8] Prediction of Remaining Useful Life of Equipment based on Condition Monitoring and Expert Knowledge Using Neuro-Fuzzy Inference System</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[9]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Methods for determining a remaining useful life of an air filter</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[10] Remaining Useful Life (RUL) Prediction of Equipment in Production Lines Using Artificial Neural Networks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
        <p:nvSpPr>
          <p:cNvPr id="3" name="TextBox 10">
            <a:extLst>
              <a:ext uri="{FF2B5EF4-FFF2-40B4-BE49-F238E27FC236}">
                <a16:creationId xmlns:a16="http://schemas.microsoft.com/office/drawing/2014/main" id="{68F6190B-512E-4FAD-3BE8-C5B6565EF2FF}"/>
              </a:ext>
            </a:extLst>
          </p:cNvPr>
          <p:cNvSpPr txBox="1"/>
          <p:nvPr/>
        </p:nvSpPr>
        <p:spPr>
          <a:xfrm>
            <a:off x="4697509" y="669360"/>
            <a:ext cx="8892981" cy="1202189"/>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REFERENCES</a:t>
            </a:r>
          </a:p>
        </p:txBody>
      </p:sp>
    </p:spTree>
    <p:extLst>
      <p:ext uri="{BB962C8B-B14F-4D97-AF65-F5344CB8AC3E}">
        <p14:creationId xmlns:p14="http://schemas.microsoft.com/office/powerpoint/2010/main" val="1741608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6103482" y="339543"/>
            <a:ext cx="1983242" cy="689157"/>
          </a:xfrm>
          <a:prstGeom prst="rect">
            <a:avLst/>
          </a:prstGeom>
        </p:spPr>
      </p:pic>
      <p:pic>
        <p:nvPicPr>
          <p:cNvPr id="5" name="Picture 6">
            <a:extLst>
              <a:ext uri="{FF2B5EF4-FFF2-40B4-BE49-F238E27FC236}">
                <a16:creationId xmlns:a16="http://schemas.microsoft.com/office/drawing/2014/main" id="{906762B6-A6F2-38E7-B5F8-68C484921ED1}"/>
              </a:ext>
            </a:extLst>
          </p:cNvPr>
          <p:cNvPicPr>
            <a:picLocks noChangeAspect="1"/>
          </p:cNvPicPr>
          <p:nvPr/>
        </p:nvPicPr>
        <p:blipFill>
          <a:blip r:embed="rId4"/>
          <a:srcRect/>
          <a:stretch>
            <a:fillRect/>
          </a:stretch>
        </p:blipFill>
        <p:spPr>
          <a:xfrm>
            <a:off x="201276" y="192980"/>
            <a:ext cx="1270650" cy="1338720"/>
          </a:xfrm>
          <a:prstGeom prst="rect">
            <a:avLst/>
          </a:prstGeom>
        </p:spPr>
      </p:pic>
      <p:sp>
        <p:nvSpPr>
          <p:cNvPr id="6" name="TextBox 5">
            <a:extLst>
              <a:ext uri="{FF2B5EF4-FFF2-40B4-BE49-F238E27FC236}">
                <a16:creationId xmlns:a16="http://schemas.microsoft.com/office/drawing/2014/main" id="{5088A894-BEA8-F68F-4C0C-A2BFC419F7CF}"/>
              </a:ext>
            </a:extLst>
          </p:cNvPr>
          <p:cNvSpPr txBox="1"/>
          <p:nvPr/>
        </p:nvSpPr>
        <p:spPr>
          <a:xfrm>
            <a:off x="1066799" y="2043718"/>
            <a:ext cx="16154400" cy="7690310"/>
          </a:xfrm>
          <a:prstGeom prst="rect">
            <a:avLst/>
          </a:prstGeom>
          <a:noFill/>
        </p:spPr>
        <p:txBody>
          <a:bodyPr wrap="square" rtlCol="0">
            <a:spAutoFit/>
          </a:bodyPr>
          <a:lstStyle/>
          <a:p>
            <a:pPr algn="just">
              <a:lnSpc>
                <a:spcPct val="115000"/>
              </a:lnSpc>
              <a:spcAft>
                <a:spcPts val="1000"/>
              </a:spcAf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 </a:t>
            </a:r>
            <a:r>
              <a:rPr lang="en-US"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5"/>
              </a:rPr>
              <a:t>Tamara Fernández</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6"/>
              </a:rPr>
              <a:t>Nicolás Rivera</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Yee </a:t>
            </a:r>
            <a:r>
              <a:rPr lang="en-US" sz="24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Whye</a:t>
            </a:r>
            <a:r>
              <a:rPr lang="en-US"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a:t>
            </a:r>
            <a:r>
              <a:rPr lang="en-US" sz="24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7"/>
              </a:rPr>
              <a:t>Teh</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“Gaussian Processes for Survival Analysis”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 Review on Degradation Modelling and Its Engineering Applications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“Understanding survival analysis: Kaplan-Meier estimate” </a:t>
            </a:r>
            <a:r>
              <a:rPr lang="en-US"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Manish Kumar </a:t>
            </a:r>
            <a:r>
              <a:rPr lang="en-US" sz="24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8"/>
              </a:rPr>
              <a:t>Goel</a:t>
            </a: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9"/>
              </a:rPr>
              <a:t>Pardeep</a:t>
            </a:r>
            <a:r>
              <a:rPr lang="en-US"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9"/>
              </a:rPr>
              <a:t>  Khanna</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Jugal Kishore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[14] “A generalized gamma correction algorithm based on the SLIP model”,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Guang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Deng</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[15] </a:t>
            </a:r>
            <a:r>
              <a:rPr lang="en-US" sz="24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International Organization for Standardization 2006, ISO/TS 16610-22:2006, Geometrical Product Specifications (GPS) – Filtration – Part 22: Linear Profile Filters: Spline Filters, ISO. Geneva, Switzerland.</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[16] </a:t>
            </a:r>
            <a:r>
              <a:rPr lang="en-US" sz="24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Krystek</a:t>
            </a:r>
            <a:r>
              <a:rPr lang="en-US" sz="24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M. 1996b, ‘Discrete L-spline filtering in roundness measurements’, Measurement, vol. 18, no. 2, pp. 129–138.</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[17] </a:t>
            </a:r>
            <a:r>
              <a:rPr lang="en-US" sz="24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Krystek</a:t>
            </a:r>
            <a:r>
              <a:rPr lang="en-US" sz="24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M. 2000, ‘Discrete linear profile filters’, Proceedings of the X International Colloquium on Surfaces, Chemnitz University of Technology, Chemnitz, pp.145–152.</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[18]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Lognormal Kalman filter for assimilating phase space density data in the radiation belts”, </a:t>
            </a:r>
            <a:r>
              <a:rPr lang="en-US"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D. </a:t>
            </a:r>
            <a:r>
              <a:rPr lang="en-US" sz="24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Kondrashov</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12"/>
              </a:rPr>
              <a:t>M. </a:t>
            </a:r>
            <a:r>
              <a:rPr lang="en-US" sz="24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12"/>
              </a:rPr>
              <a:t>Ghil</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13"/>
              </a:rPr>
              <a:t>Y. </a:t>
            </a:r>
            <a:r>
              <a:rPr lang="en-US" sz="2400" u="sng"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13"/>
              </a:rPr>
              <a:t>Shprits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[19]</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“Fitting the log-logistic distribution by generalized moments”, Fahim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Ashkar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Smail</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Mahdi</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[20]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Belongie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J. Malik, and J.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Puzicha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Shape matching and object recognition using shape contexts. IEEE Trans. Pattern Anal. and Machine Intel., 24(4):509–522, April 2002</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3" name="TextBox 10">
            <a:extLst>
              <a:ext uri="{FF2B5EF4-FFF2-40B4-BE49-F238E27FC236}">
                <a16:creationId xmlns:a16="http://schemas.microsoft.com/office/drawing/2014/main" id="{68F6190B-512E-4FAD-3BE8-C5B6565EF2FF}"/>
              </a:ext>
            </a:extLst>
          </p:cNvPr>
          <p:cNvSpPr txBox="1"/>
          <p:nvPr/>
        </p:nvSpPr>
        <p:spPr>
          <a:xfrm>
            <a:off x="4697509" y="669360"/>
            <a:ext cx="8892981" cy="1202189"/>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REFERENCES</a:t>
            </a:r>
          </a:p>
        </p:txBody>
      </p:sp>
    </p:spTree>
    <p:extLst>
      <p:ext uri="{BB962C8B-B14F-4D97-AF65-F5344CB8AC3E}">
        <p14:creationId xmlns:p14="http://schemas.microsoft.com/office/powerpoint/2010/main" val="1220523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6103482" y="339543"/>
            <a:ext cx="1983242" cy="689157"/>
          </a:xfrm>
          <a:prstGeom prst="rect">
            <a:avLst/>
          </a:prstGeom>
        </p:spPr>
      </p:pic>
      <p:pic>
        <p:nvPicPr>
          <p:cNvPr id="5" name="Picture 6">
            <a:extLst>
              <a:ext uri="{FF2B5EF4-FFF2-40B4-BE49-F238E27FC236}">
                <a16:creationId xmlns:a16="http://schemas.microsoft.com/office/drawing/2014/main" id="{906762B6-A6F2-38E7-B5F8-68C484921ED1}"/>
              </a:ext>
            </a:extLst>
          </p:cNvPr>
          <p:cNvPicPr>
            <a:picLocks noChangeAspect="1"/>
          </p:cNvPicPr>
          <p:nvPr/>
        </p:nvPicPr>
        <p:blipFill>
          <a:blip r:embed="rId4"/>
          <a:srcRect/>
          <a:stretch>
            <a:fillRect/>
          </a:stretch>
        </p:blipFill>
        <p:spPr>
          <a:xfrm>
            <a:off x="201276" y="192980"/>
            <a:ext cx="1270650" cy="1338720"/>
          </a:xfrm>
          <a:prstGeom prst="rect">
            <a:avLst/>
          </a:prstGeom>
        </p:spPr>
      </p:pic>
      <p:sp>
        <p:nvSpPr>
          <p:cNvPr id="6" name="TextBox 5">
            <a:extLst>
              <a:ext uri="{FF2B5EF4-FFF2-40B4-BE49-F238E27FC236}">
                <a16:creationId xmlns:a16="http://schemas.microsoft.com/office/drawing/2014/main" id="{5088A894-BEA8-F68F-4C0C-A2BFC419F7CF}"/>
              </a:ext>
            </a:extLst>
          </p:cNvPr>
          <p:cNvSpPr txBox="1"/>
          <p:nvPr/>
        </p:nvSpPr>
        <p:spPr>
          <a:xfrm>
            <a:off x="1066799" y="2043718"/>
            <a:ext cx="16154400" cy="2438424"/>
          </a:xfrm>
          <a:prstGeom prst="rect">
            <a:avLst/>
          </a:prstGeom>
          <a:noFill/>
        </p:spPr>
        <p:txBody>
          <a:bodyPr wrap="square" rtlCol="0">
            <a:spAutoFit/>
          </a:bodyPr>
          <a:lstStyle/>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[21] Borg and P. J. F.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Groenen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Modern Multidimensional Scaling: Theory and Applications. Springer, New York, 2nd edition, 2005</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[22]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Cazzanti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Generative Models for Similarity-based Classification. PhD thesis, Dept. of Electrical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Engineerng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University of Washington, 2007.</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[23] E. Driskell and T. McDonald. Identification of incomplete networks. Technical report, Florida Maxima Corporation, 2008.</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10">
            <a:extLst>
              <a:ext uri="{FF2B5EF4-FFF2-40B4-BE49-F238E27FC236}">
                <a16:creationId xmlns:a16="http://schemas.microsoft.com/office/drawing/2014/main" id="{68F6190B-512E-4FAD-3BE8-C5B6565EF2FF}"/>
              </a:ext>
            </a:extLst>
          </p:cNvPr>
          <p:cNvSpPr txBox="1"/>
          <p:nvPr/>
        </p:nvSpPr>
        <p:spPr>
          <a:xfrm>
            <a:off x="4697509" y="669360"/>
            <a:ext cx="8892981" cy="1202189"/>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REFERENCES</a:t>
            </a:r>
          </a:p>
        </p:txBody>
      </p:sp>
    </p:spTree>
    <p:extLst>
      <p:ext uri="{BB962C8B-B14F-4D97-AF65-F5344CB8AC3E}">
        <p14:creationId xmlns:p14="http://schemas.microsoft.com/office/powerpoint/2010/main" val="374447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61883" y="3589672"/>
            <a:ext cx="8164233" cy="2764757"/>
          </a:xfrm>
          <a:prstGeom prst="rect">
            <a:avLst/>
          </a:prstGeom>
        </p:spPr>
        <p:txBody>
          <a:bodyPr lIns="0" tIns="0" rIns="0" bIns="0" rtlCol="0" anchor="t">
            <a:spAutoFit/>
          </a:bodyPr>
          <a:lstStyle/>
          <a:p>
            <a:pPr algn="ctr">
              <a:lnSpc>
                <a:spcPts val="22306"/>
              </a:lnSpc>
              <a:spcBef>
                <a:spcPts val="16729"/>
              </a:spcBef>
            </a:pPr>
            <a:r>
              <a:rPr lang="en-US" sz="15932" dirty="0">
                <a:solidFill>
                  <a:srgbClr val="000000"/>
                </a:solidFill>
                <a:latin typeface="Playlist Script"/>
              </a:rPr>
              <a:t>Thank you</a:t>
            </a:r>
          </a:p>
        </p:txBody>
      </p:sp>
      <p:pic>
        <p:nvPicPr>
          <p:cNvPr id="4" name="Picture 4"/>
          <p:cNvPicPr>
            <a:picLocks noChangeAspect="1"/>
          </p:cNvPicPr>
          <p:nvPr/>
        </p:nvPicPr>
        <p:blipFill>
          <a:blip r:embed="rId2"/>
          <a:srcRect/>
          <a:stretch>
            <a:fillRect/>
          </a:stretch>
        </p:blipFill>
        <p:spPr>
          <a:xfrm>
            <a:off x="16103482" y="339543"/>
            <a:ext cx="1983242" cy="689157"/>
          </a:xfrm>
          <a:prstGeom prst="rect">
            <a:avLst/>
          </a:prstGeom>
        </p:spPr>
      </p:pic>
      <p:pic>
        <p:nvPicPr>
          <p:cNvPr id="5" name="Picture 6">
            <a:extLst>
              <a:ext uri="{FF2B5EF4-FFF2-40B4-BE49-F238E27FC236}">
                <a16:creationId xmlns:a16="http://schemas.microsoft.com/office/drawing/2014/main" id="{E0182E90-5355-6F0F-A05F-234AF44B24FC}"/>
              </a:ext>
            </a:extLst>
          </p:cNvPr>
          <p:cNvPicPr>
            <a:picLocks noChangeAspect="1"/>
          </p:cNvPicPr>
          <p:nvPr/>
        </p:nvPicPr>
        <p:blipFill>
          <a:blip r:embed="rId3"/>
          <a:srcRect/>
          <a:stretch>
            <a:fillRect/>
          </a:stretch>
        </p:blipFill>
        <p:spPr>
          <a:xfrm>
            <a:off x="201276" y="192980"/>
            <a:ext cx="1270650" cy="1338720"/>
          </a:xfrm>
          <a:prstGeom prst="rect">
            <a:avLst/>
          </a:prstGeom>
        </p:spPr>
      </p:pic>
      <p:sp>
        <p:nvSpPr>
          <p:cNvPr id="6" name="TextBox 2">
            <a:extLst>
              <a:ext uri="{FF2B5EF4-FFF2-40B4-BE49-F238E27FC236}">
                <a16:creationId xmlns:a16="http://schemas.microsoft.com/office/drawing/2014/main" id="{4F47605B-B983-D633-AAA1-9C1782F47E6B}"/>
              </a:ext>
            </a:extLst>
          </p:cNvPr>
          <p:cNvSpPr txBox="1"/>
          <p:nvPr/>
        </p:nvSpPr>
        <p:spPr>
          <a:xfrm>
            <a:off x="1219200" y="5676900"/>
            <a:ext cx="16078200" cy="2303772"/>
          </a:xfrm>
          <a:prstGeom prst="rect">
            <a:avLst/>
          </a:prstGeom>
        </p:spPr>
        <p:txBody>
          <a:bodyPr wrap="square" lIns="0" tIns="0" rIns="0" bIns="0" rtlCol="0" anchor="t">
            <a:spAutoFit/>
          </a:bodyPr>
          <a:lstStyle/>
          <a:p>
            <a:pPr algn="ctr">
              <a:lnSpc>
                <a:spcPts val="22306"/>
              </a:lnSpc>
              <a:spcBef>
                <a:spcPts val="16729"/>
              </a:spcBef>
            </a:pPr>
            <a:r>
              <a:rPr lang="en-US" sz="4800" dirty="0">
                <a:solidFill>
                  <a:srgbClr val="000000"/>
                </a:solidFill>
                <a:latin typeface="Open Sans" panose="020B0606030504020204" pitchFamily="34" charset="0"/>
                <a:ea typeface="Open Sans" panose="020B0606030504020204" pitchFamily="34" charset="0"/>
                <a:cs typeface="Open Sans" panose="020B0606030504020204" pitchFamily="34" charset="0"/>
              </a:rPr>
              <a:t>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096500"/>
            <a:ext cx="4611469" cy="0"/>
          </a:xfrm>
          <a:prstGeom prst="line">
            <a:avLst/>
          </a:prstGeom>
          <a:ln w="190500" cap="flat">
            <a:solidFill>
              <a:srgbClr val="000000"/>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sp>
        <p:nvSpPr>
          <p:cNvPr id="8" name="TextBox 8"/>
          <p:cNvSpPr txBox="1"/>
          <p:nvPr/>
        </p:nvSpPr>
        <p:spPr>
          <a:xfrm>
            <a:off x="13708249" y="5878003"/>
            <a:ext cx="2880537" cy="556895"/>
          </a:xfrm>
          <a:prstGeom prst="rect">
            <a:avLst/>
          </a:prstGeom>
        </p:spPr>
        <p:txBody>
          <a:bodyPr lIns="0" tIns="0" rIns="0" bIns="0" rtlCol="0" anchor="t">
            <a:spAutoFit/>
          </a:bodyPr>
          <a:lstStyle/>
          <a:p>
            <a:pPr algn="ctr">
              <a:lnSpc>
                <a:spcPts val="4480"/>
              </a:lnSpc>
            </a:pPr>
            <a:r>
              <a:rPr lang="en-US" sz="3200">
                <a:solidFill>
                  <a:srgbClr val="FFFFFF"/>
                </a:solidFill>
                <a:latin typeface="Roboto Condensed Bold"/>
              </a:rPr>
              <a:t>SERVICE</a:t>
            </a:r>
          </a:p>
        </p:txBody>
      </p:sp>
      <p:pic>
        <p:nvPicPr>
          <p:cNvPr id="10" name="Picture 10"/>
          <p:cNvPicPr>
            <a:picLocks noChangeAspect="1"/>
          </p:cNvPicPr>
          <p:nvPr/>
        </p:nvPicPr>
        <p:blipFill>
          <a:blip r:embed="rId2"/>
          <a:srcRect/>
          <a:stretch>
            <a:fillRect/>
          </a:stretch>
        </p:blipFill>
        <p:spPr>
          <a:xfrm>
            <a:off x="16103482" y="339543"/>
            <a:ext cx="1983242" cy="689157"/>
          </a:xfrm>
          <a:prstGeom prst="rect">
            <a:avLst/>
          </a:prstGeom>
        </p:spPr>
      </p:pic>
      <p:sp>
        <p:nvSpPr>
          <p:cNvPr id="11" name="TextBox 11"/>
          <p:cNvSpPr txBox="1"/>
          <p:nvPr/>
        </p:nvSpPr>
        <p:spPr>
          <a:xfrm>
            <a:off x="836601" y="2738444"/>
            <a:ext cx="16859250" cy="4771306"/>
          </a:xfrm>
          <a:prstGeom prst="rect">
            <a:avLst/>
          </a:prstGeom>
        </p:spPr>
        <p:txBody>
          <a:bodyPr wrap="square" lIns="0" tIns="0" rIns="0" bIns="0" rtlCol="0" anchor="t">
            <a:spAutoFit/>
          </a:bodyPr>
          <a:lstStyle/>
          <a:p>
            <a:pPr marL="455743" lvl="1" indent="-227871" algn="just">
              <a:lnSpc>
                <a:spcPts val="3377"/>
              </a:lnSpc>
              <a:buFont typeface="Arial"/>
              <a:buChar char="•"/>
            </a:pPr>
            <a:r>
              <a:rPr lang="en-US" sz="2800" dirty="0">
                <a:solidFill>
                  <a:srgbClr val="000000"/>
                </a:solidFill>
                <a:latin typeface="Times New Roman" panose="02020603050405020304" pitchFamily="18" charset="0"/>
                <a:cs typeface="Times New Roman" panose="02020603050405020304" pitchFamily="18" charset="0"/>
              </a:rPr>
              <a:t>Remaining useful life of Engine Air-Filters in mining industry is a primary concern.</a:t>
            </a:r>
          </a:p>
          <a:p>
            <a:pPr algn="just">
              <a:lnSpc>
                <a:spcPts val="3377"/>
              </a:lnSpc>
            </a:pPr>
            <a:endParaRPr lang="en-US" sz="2800" dirty="0">
              <a:solidFill>
                <a:srgbClr val="000000"/>
              </a:solidFill>
              <a:latin typeface="Times New Roman" panose="02020603050405020304" pitchFamily="18" charset="0"/>
              <a:cs typeface="Times New Roman" panose="02020603050405020304" pitchFamily="18" charset="0"/>
            </a:endParaRPr>
          </a:p>
          <a:p>
            <a:pPr marL="455743" lvl="1" indent="-227871" algn="just">
              <a:lnSpc>
                <a:spcPts val="3377"/>
              </a:lnSpc>
              <a:buFont typeface="Arial"/>
              <a:buChar char="•"/>
            </a:pPr>
            <a:r>
              <a:rPr lang="en-US" sz="2800" dirty="0">
                <a:solidFill>
                  <a:srgbClr val="000000"/>
                </a:solidFill>
                <a:latin typeface="Times New Roman" panose="02020603050405020304" pitchFamily="18" charset="0"/>
                <a:cs typeface="Times New Roman" panose="02020603050405020304" pitchFamily="18" charset="0"/>
              </a:rPr>
              <a:t>The purpose of Air-Filters is to remove dust particles from entering the engine components.</a:t>
            </a:r>
          </a:p>
          <a:p>
            <a:pPr algn="just">
              <a:lnSpc>
                <a:spcPts val="3377"/>
              </a:lnSpc>
            </a:pPr>
            <a:endParaRPr lang="en-US" sz="2800" dirty="0">
              <a:solidFill>
                <a:srgbClr val="000000"/>
              </a:solidFill>
              <a:latin typeface="Times New Roman" panose="02020603050405020304" pitchFamily="18" charset="0"/>
              <a:cs typeface="Times New Roman" panose="02020603050405020304" pitchFamily="18" charset="0"/>
            </a:endParaRPr>
          </a:p>
          <a:p>
            <a:pPr marL="455743" lvl="1" indent="-227871" algn="just">
              <a:lnSpc>
                <a:spcPts val="3377"/>
              </a:lnSpc>
              <a:buFont typeface="Arial"/>
              <a:buChar char="•"/>
            </a:pPr>
            <a:r>
              <a:rPr lang="en-US" sz="2800" dirty="0">
                <a:solidFill>
                  <a:srgbClr val="000000"/>
                </a:solidFill>
                <a:latin typeface="Times New Roman" panose="02020603050405020304" pitchFamily="18" charset="0"/>
                <a:cs typeface="Times New Roman" panose="02020603050405020304" pitchFamily="18" charset="0"/>
              </a:rPr>
              <a:t>For heavy vehicles like mining trucks it is assumed that the filter gets plugged at a specified value and it is recommended to change the filter.</a:t>
            </a:r>
          </a:p>
          <a:p>
            <a:pPr marL="455743" lvl="1" indent="-227871" algn="just">
              <a:lnSpc>
                <a:spcPts val="3377"/>
              </a:lnSpc>
              <a:buFont typeface="Arial"/>
              <a:buChar char="•"/>
            </a:pPr>
            <a:endParaRPr lang="en-US" sz="2800" dirty="0">
              <a:solidFill>
                <a:srgbClr val="000000"/>
              </a:solidFill>
              <a:latin typeface="Times New Roman" panose="02020603050405020304" pitchFamily="18" charset="0"/>
              <a:cs typeface="Times New Roman" panose="02020603050405020304" pitchFamily="18" charset="0"/>
            </a:endParaRPr>
          </a:p>
          <a:p>
            <a:pPr marL="455743" lvl="1" indent="-227871" algn="just">
              <a:lnSpc>
                <a:spcPts val="3377"/>
              </a:lnSpc>
              <a:buFont typeface="Arial"/>
              <a:buChar char="•"/>
            </a:pPr>
            <a:r>
              <a:rPr lang="en-US" sz="2800" dirty="0">
                <a:solidFill>
                  <a:srgbClr val="000000"/>
                </a:solidFill>
                <a:latin typeface="Times New Roman" panose="02020603050405020304" pitchFamily="18" charset="0"/>
                <a:cs typeface="Times New Roman" panose="02020603050405020304" pitchFamily="18" charset="0"/>
              </a:rPr>
              <a:t>Main aim of our approach is to provide a solution by predicting the remaining useful life of the filter &amp; a predictive method which will identifies the cycle change and starts estimating the RUL based on the rate of KPA increment.</a:t>
            </a:r>
          </a:p>
          <a:p>
            <a:pPr algn="just">
              <a:lnSpc>
                <a:spcPts val="3377"/>
              </a:lnSpc>
            </a:pPr>
            <a:endParaRPr lang="en-US" sz="2800" dirty="0">
              <a:solidFill>
                <a:srgbClr val="000000"/>
              </a:solidFill>
              <a:latin typeface="Times New Roman" panose="02020603050405020304" pitchFamily="18" charset="0"/>
              <a:cs typeface="Times New Roman" panose="02020603050405020304" pitchFamily="18" charset="0"/>
            </a:endParaRPr>
          </a:p>
        </p:txBody>
      </p:sp>
      <p:sp>
        <p:nvSpPr>
          <p:cNvPr id="13" name="TextBox 39">
            <a:extLst>
              <a:ext uri="{FF2B5EF4-FFF2-40B4-BE49-F238E27FC236}">
                <a16:creationId xmlns:a16="http://schemas.microsoft.com/office/drawing/2014/main" id="{BF1F3BD5-A75F-623D-A387-7C847D60063D}"/>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05</a:t>
            </a:r>
          </a:p>
        </p:txBody>
      </p:sp>
      <p:pic>
        <p:nvPicPr>
          <p:cNvPr id="5" name="Picture 6">
            <a:extLst>
              <a:ext uri="{FF2B5EF4-FFF2-40B4-BE49-F238E27FC236}">
                <a16:creationId xmlns:a16="http://schemas.microsoft.com/office/drawing/2014/main" id="{DB7E8A7F-4502-224F-B4DB-F299BA76A349}"/>
              </a:ext>
            </a:extLst>
          </p:cNvPr>
          <p:cNvPicPr>
            <a:picLocks noChangeAspect="1"/>
          </p:cNvPicPr>
          <p:nvPr/>
        </p:nvPicPr>
        <p:blipFill>
          <a:blip r:embed="rId3"/>
          <a:srcRect/>
          <a:stretch>
            <a:fillRect/>
          </a:stretch>
        </p:blipFill>
        <p:spPr>
          <a:xfrm>
            <a:off x="201276" y="192980"/>
            <a:ext cx="1270650" cy="1338720"/>
          </a:xfrm>
          <a:prstGeom prst="rect">
            <a:avLst/>
          </a:prstGeom>
        </p:spPr>
      </p:pic>
      <p:sp>
        <p:nvSpPr>
          <p:cNvPr id="15" name="TextBox 10">
            <a:extLst>
              <a:ext uri="{FF2B5EF4-FFF2-40B4-BE49-F238E27FC236}">
                <a16:creationId xmlns:a16="http://schemas.microsoft.com/office/drawing/2014/main" id="{9540D425-F3BB-DFD9-2FDF-E467797945C8}"/>
              </a:ext>
            </a:extLst>
          </p:cNvPr>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MOTIVATION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096500"/>
            <a:ext cx="4611469" cy="0"/>
          </a:xfrm>
          <a:prstGeom prst="line">
            <a:avLst/>
          </a:prstGeom>
          <a:ln w="190500" cap="flat">
            <a:solidFill>
              <a:srgbClr val="000000"/>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51575" y="10096500"/>
            <a:ext cx="4646761" cy="0"/>
          </a:xfrm>
          <a:prstGeom prst="line">
            <a:avLst/>
          </a:prstGeom>
          <a:ln w="190500" cap="flat">
            <a:solidFill>
              <a:srgbClr val="81CFC2"/>
            </a:solidFill>
            <a:prstDash val="solid"/>
            <a:headEnd type="none" w="sm" len="sm"/>
            <a:tailEnd type="none" w="sm" len="sm"/>
          </a:ln>
        </p:spPr>
      </p:sp>
      <p:sp>
        <p:nvSpPr>
          <p:cNvPr id="12" name="TextBox 12"/>
          <p:cNvSpPr txBox="1"/>
          <p:nvPr/>
        </p:nvSpPr>
        <p:spPr>
          <a:xfrm>
            <a:off x="1028700" y="2425936"/>
            <a:ext cx="16497300" cy="3154197"/>
          </a:xfrm>
          <a:prstGeom prst="rect">
            <a:avLst/>
          </a:prstGeom>
        </p:spPr>
        <p:txBody>
          <a:bodyPr wrap="square" lIns="0" tIns="0" rIns="0" bIns="0" rtlCol="0" anchor="t">
            <a:spAutoFit/>
          </a:bodyPr>
          <a:lstStyle/>
          <a:p>
            <a:pPr marL="342900" indent="-342900" algn="l">
              <a:lnSpc>
                <a:spcPct val="150000"/>
              </a:lnSpc>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To find the behavior of the data using statistical modelling.</a:t>
            </a:r>
          </a:p>
          <a:p>
            <a:pPr marL="342900" indent="-342900" algn="l">
              <a:lnSpc>
                <a:spcPct val="150000"/>
              </a:lnSpc>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To extract the cycle from the data.</a:t>
            </a:r>
          </a:p>
          <a:p>
            <a:pPr marL="342900" indent="-342900" algn="l">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To f</a:t>
            </a:r>
            <a:r>
              <a:rPr lang="en-US" sz="2800" b="0" i="0" dirty="0">
                <a:effectLst/>
                <a:latin typeface="Times New Roman" panose="02020603050405020304" pitchFamily="18" charset="0"/>
                <a:cs typeface="Times New Roman" panose="02020603050405020304" pitchFamily="18" charset="0"/>
              </a:rPr>
              <a:t>ind the rate of increment in differential pressure based on the time.</a:t>
            </a:r>
          </a:p>
          <a:p>
            <a:pPr marL="342900" indent="-342900" algn="l">
              <a:lnSpc>
                <a:spcPct val="150000"/>
              </a:lnSpc>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To apply mathematical equation for estimating the RUL of the filters.</a:t>
            </a:r>
          </a:p>
          <a:p>
            <a:pPr marL="342900" indent="-342900" algn="just">
              <a:lnSpc>
                <a:spcPct val="150000"/>
              </a:lnSpc>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14" name="TextBox 39">
            <a:extLst>
              <a:ext uri="{FF2B5EF4-FFF2-40B4-BE49-F238E27FC236}">
                <a16:creationId xmlns:a16="http://schemas.microsoft.com/office/drawing/2014/main" id="{5B409BCF-A842-A4BB-21DC-2E9B388E9DD2}"/>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06</a:t>
            </a:r>
          </a:p>
        </p:txBody>
      </p:sp>
      <p:pic>
        <p:nvPicPr>
          <p:cNvPr id="16" name="Picture 15">
            <a:extLst>
              <a:ext uri="{FF2B5EF4-FFF2-40B4-BE49-F238E27FC236}">
                <a16:creationId xmlns:a16="http://schemas.microsoft.com/office/drawing/2014/main" id="{4A6D88C8-4F5F-6F25-D8CE-1994FAE0FDED}"/>
              </a:ext>
            </a:extLst>
          </p:cNvPr>
          <p:cNvPicPr>
            <a:picLocks noChangeAspect="1"/>
          </p:cNvPicPr>
          <p:nvPr/>
        </p:nvPicPr>
        <p:blipFill>
          <a:blip r:embed="rId3"/>
          <a:stretch>
            <a:fillRect/>
          </a:stretch>
        </p:blipFill>
        <p:spPr>
          <a:xfrm>
            <a:off x="8153400" y="4822198"/>
            <a:ext cx="6418621" cy="4882877"/>
          </a:xfrm>
          <a:prstGeom prst="rect">
            <a:avLst/>
          </a:prstGeom>
        </p:spPr>
      </p:pic>
      <p:cxnSp>
        <p:nvCxnSpPr>
          <p:cNvPr id="18" name="Straight Connector 17">
            <a:extLst>
              <a:ext uri="{FF2B5EF4-FFF2-40B4-BE49-F238E27FC236}">
                <a16:creationId xmlns:a16="http://schemas.microsoft.com/office/drawing/2014/main" id="{168A43FC-8613-F1AC-241E-0061F9A0217E}"/>
              </a:ext>
            </a:extLst>
          </p:cNvPr>
          <p:cNvCxnSpPr/>
          <p:nvPr/>
        </p:nvCxnSpPr>
        <p:spPr>
          <a:xfrm>
            <a:off x="14554200" y="5600700"/>
            <a:ext cx="0" cy="3709219"/>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8CF1727-7E84-D638-BC83-67E2304AE909}"/>
              </a:ext>
            </a:extLst>
          </p:cNvPr>
          <p:cNvPicPr>
            <a:picLocks noChangeAspect="1"/>
          </p:cNvPicPr>
          <p:nvPr/>
        </p:nvPicPr>
        <p:blipFill rotWithShape="1">
          <a:blip r:embed="rId4"/>
          <a:srcRect b="21051"/>
          <a:stretch/>
        </p:blipFill>
        <p:spPr>
          <a:xfrm>
            <a:off x="14657745" y="6293477"/>
            <a:ext cx="3185793" cy="2405785"/>
          </a:xfrm>
          <a:prstGeom prst="rect">
            <a:avLst/>
          </a:prstGeom>
        </p:spPr>
      </p:pic>
      <p:pic>
        <p:nvPicPr>
          <p:cNvPr id="21" name="Picture 6">
            <a:extLst>
              <a:ext uri="{FF2B5EF4-FFF2-40B4-BE49-F238E27FC236}">
                <a16:creationId xmlns:a16="http://schemas.microsoft.com/office/drawing/2014/main" id="{364A81A4-80F0-0B7C-34FE-E50D7EA19FA1}"/>
              </a:ext>
            </a:extLst>
          </p:cNvPr>
          <p:cNvPicPr>
            <a:picLocks noChangeAspect="1"/>
          </p:cNvPicPr>
          <p:nvPr/>
        </p:nvPicPr>
        <p:blipFill>
          <a:blip r:embed="rId5"/>
          <a:srcRect/>
          <a:stretch>
            <a:fillRect/>
          </a:stretch>
        </p:blipFill>
        <p:spPr>
          <a:xfrm>
            <a:off x="201276" y="192980"/>
            <a:ext cx="1270650" cy="1338720"/>
          </a:xfrm>
          <a:prstGeom prst="rect">
            <a:avLst/>
          </a:prstGeom>
        </p:spPr>
      </p:pic>
      <p:pic>
        <p:nvPicPr>
          <p:cNvPr id="22" name="Picture 7">
            <a:extLst>
              <a:ext uri="{FF2B5EF4-FFF2-40B4-BE49-F238E27FC236}">
                <a16:creationId xmlns:a16="http://schemas.microsoft.com/office/drawing/2014/main" id="{89012560-4008-D902-4288-F18A4A9A8B20}"/>
              </a:ext>
            </a:extLst>
          </p:cNvPr>
          <p:cNvPicPr>
            <a:picLocks noChangeAspect="1"/>
          </p:cNvPicPr>
          <p:nvPr/>
        </p:nvPicPr>
        <p:blipFill>
          <a:blip r:embed="rId6"/>
          <a:srcRect/>
          <a:stretch>
            <a:fillRect/>
          </a:stretch>
        </p:blipFill>
        <p:spPr>
          <a:xfrm>
            <a:off x="16103482" y="339543"/>
            <a:ext cx="1983242" cy="689157"/>
          </a:xfrm>
          <a:prstGeom prst="rect">
            <a:avLst/>
          </a:prstGeom>
        </p:spPr>
      </p:pic>
      <p:sp>
        <p:nvSpPr>
          <p:cNvPr id="23" name="TextBox 10">
            <a:extLst>
              <a:ext uri="{FF2B5EF4-FFF2-40B4-BE49-F238E27FC236}">
                <a16:creationId xmlns:a16="http://schemas.microsoft.com/office/drawing/2014/main" id="{ED6DAD55-88DF-5BB8-53AB-04C913138190}"/>
              </a:ext>
            </a:extLst>
          </p:cNvPr>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OBJECTIVE</a:t>
            </a:r>
          </a:p>
        </p:txBody>
      </p:sp>
      <p:sp>
        <p:nvSpPr>
          <p:cNvPr id="5" name="TextBox 4">
            <a:extLst>
              <a:ext uri="{FF2B5EF4-FFF2-40B4-BE49-F238E27FC236}">
                <a16:creationId xmlns:a16="http://schemas.microsoft.com/office/drawing/2014/main" id="{CA261C55-F8EE-B0BA-AF20-88274BAAC5D2}"/>
              </a:ext>
            </a:extLst>
          </p:cNvPr>
          <p:cNvSpPr txBox="1"/>
          <p:nvPr/>
        </p:nvSpPr>
        <p:spPr>
          <a:xfrm flipH="1">
            <a:off x="2557193" y="9309919"/>
            <a:ext cx="1554481" cy="461665"/>
          </a:xfrm>
          <a:prstGeom prst="rect">
            <a:avLst/>
          </a:prstGeom>
          <a:noFill/>
        </p:spPr>
        <p:txBody>
          <a:bodyPr wrap="square" rtlCol="0">
            <a:spAutoFit/>
          </a:bodyPr>
          <a:lstStyle/>
          <a:p>
            <a:pPr algn="ctr"/>
            <a:r>
              <a:rPr lang="en-US" sz="2400" b="1" dirty="0"/>
              <a:t>Fig 2</a:t>
            </a:r>
            <a:endParaRPr lang="en-IN" sz="2400" b="1" dirty="0"/>
          </a:p>
        </p:txBody>
      </p:sp>
      <p:sp>
        <p:nvSpPr>
          <p:cNvPr id="6" name="TextBox 5">
            <a:extLst>
              <a:ext uri="{FF2B5EF4-FFF2-40B4-BE49-F238E27FC236}">
                <a16:creationId xmlns:a16="http://schemas.microsoft.com/office/drawing/2014/main" id="{9F7FE68C-C980-BEF9-F746-863DBA65F94F}"/>
              </a:ext>
            </a:extLst>
          </p:cNvPr>
          <p:cNvSpPr txBox="1"/>
          <p:nvPr/>
        </p:nvSpPr>
        <p:spPr>
          <a:xfrm flipH="1">
            <a:off x="11600221" y="9309919"/>
            <a:ext cx="1554481" cy="461665"/>
          </a:xfrm>
          <a:prstGeom prst="rect">
            <a:avLst/>
          </a:prstGeom>
          <a:noFill/>
        </p:spPr>
        <p:txBody>
          <a:bodyPr wrap="square" rtlCol="0">
            <a:spAutoFit/>
          </a:bodyPr>
          <a:lstStyle/>
          <a:p>
            <a:pPr algn="ctr"/>
            <a:r>
              <a:rPr lang="en-US" sz="2400" b="1" dirty="0"/>
              <a:t>Fig 3</a:t>
            </a:r>
            <a:endParaRPr lang="en-IN" sz="2400" b="1" dirty="0"/>
          </a:p>
        </p:txBody>
      </p:sp>
      <p:pic>
        <p:nvPicPr>
          <p:cNvPr id="8" name="Picture 7">
            <a:extLst>
              <a:ext uri="{FF2B5EF4-FFF2-40B4-BE49-F238E27FC236}">
                <a16:creationId xmlns:a16="http://schemas.microsoft.com/office/drawing/2014/main" id="{3509466B-0F44-CD96-96AE-3325A22F43FD}"/>
              </a:ext>
            </a:extLst>
          </p:cNvPr>
          <p:cNvPicPr>
            <a:picLocks noChangeAspect="1"/>
          </p:cNvPicPr>
          <p:nvPr/>
        </p:nvPicPr>
        <p:blipFill>
          <a:blip r:embed="rId7"/>
          <a:stretch>
            <a:fillRect/>
          </a:stretch>
        </p:blipFill>
        <p:spPr>
          <a:xfrm>
            <a:off x="722114" y="5148795"/>
            <a:ext cx="5983486" cy="4130398"/>
          </a:xfrm>
          <a:prstGeom prst="rect">
            <a:avLst/>
          </a:prstGeom>
        </p:spPr>
      </p:pic>
      <p:sp>
        <p:nvSpPr>
          <p:cNvPr id="11" name="TextBox 10">
            <a:extLst>
              <a:ext uri="{FF2B5EF4-FFF2-40B4-BE49-F238E27FC236}">
                <a16:creationId xmlns:a16="http://schemas.microsoft.com/office/drawing/2014/main" id="{436D802C-42DC-A0F2-779A-E3FD731BC036}"/>
              </a:ext>
            </a:extLst>
          </p:cNvPr>
          <p:cNvSpPr txBox="1"/>
          <p:nvPr/>
        </p:nvSpPr>
        <p:spPr>
          <a:xfrm>
            <a:off x="2209800" y="9682490"/>
            <a:ext cx="12698055" cy="261610"/>
          </a:xfrm>
          <a:prstGeom prst="rect">
            <a:avLst/>
          </a:prstGeom>
          <a:noFill/>
        </p:spPr>
        <p:txBody>
          <a:bodyPr wrap="square">
            <a:spAutoFit/>
          </a:bodyPr>
          <a:lstStyle/>
          <a:p>
            <a:pPr algn="ctr"/>
            <a:r>
              <a:rPr lang="en-IN" sz="1100" dirty="0">
                <a:hlinkClick r:id="rId8"/>
              </a:rPr>
              <a:t>https://blog.iseekplant.com.au/blog/worlds-biggest-dump-trucks#:~:text=An%20ultra%2Dclass%20mining%20dump,high%20and%209.87%20metres%20wide</a:t>
            </a:r>
            <a:r>
              <a:rPr lang="en-IN" sz="1100" dirty="0"/>
              <a:t> </a:t>
            </a:r>
          </a:p>
        </p:txBody>
      </p:sp>
      <p:pic>
        <p:nvPicPr>
          <p:cNvPr id="24" name="Picture 23">
            <a:extLst>
              <a:ext uri="{FF2B5EF4-FFF2-40B4-BE49-F238E27FC236}">
                <a16:creationId xmlns:a16="http://schemas.microsoft.com/office/drawing/2014/main" id="{EC8B8135-E599-C187-674B-8AADAB246323}"/>
              </a:ext>
            </a:extLst>
          </p:cNvPr>
          <p:cNvPicPr>
            <a:picLocks noChangeAspect="1"/>
          </p:cNvPicPr>
          <p:nvPr/>
        </p:nvPicPr>
        <p:blipFill>
          <a:blip r:embed="rId9"/>
          <a:stretch>
            <a:fillRect/>
          </a:stretch>
        </p:blipFill>
        <p:spPr>
          <a:xfrm>
            <a:off x="12585540" y="2784902"/>
            <a:ext cx="4922947" cy="24081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BDFF416-A3B2-8ACC-757D-71BFC53BA63E}"/>
              </a:ext>
            </a:extLst>
          </p:cNvPr>
          <p:cNvGraphicFramePr>
            <a:graphicFrameLocks noGrp="1"/>
          </p:cNvGraphicFramePr>
          <p:nvPr>
            <p:extLst>
              <p:ext uri="{D42A27DB-BD31-4B8C-83A1-F6EECF244321}">
                <p14:modId xmlns:p14="http://schemas.microsoft.com/office/powerpoint/2010/main" val="2408018273"/>
              </p:ext>
            </p:extLst>
          </p:nvPr>
        </p:nvGraphicFramePr>
        <p:xfrm>
          <a:off x="932950" y="2095500"/>
          <a:ext cx="16422100" cy="7294109"/>
        </p:xfrm>
        <a:graphic>
          <a:graphicData uri="http://schemas.openxmlformats.org/drawingml/2006/table">
            <a:tbl>
              <a:tblPr firstRow="1" firstCol="1" bandRow="1">
                <a:tableStyleId>{5C22544A-7EE6-4342-B048-85BDC9FD1C3A}</a:tableStyleId>
              </a:tblPr>
              <a:tblGrid>
                <a:gridCol w="822954">
                  <a:extLst>
                    <a:ext uri="{9D8B030D-6E8A-4147-A177-3AD203B41FA5}">
                      <a16:colId xmlns:a16="http://schemas.microsoft.com/office/drawing/2014/main" val="309513105"/>
                    </a:ext>
                  </a:extLst>
                </a:gridCol>
                <a:gridCol w="3110110">
                  <a:extLst>
                    <a:ext uri="{9D8B030D-6E8A-4147-A177-3AD203B41FA5}">
                      <a16:colId xmlns:a16="http://schemas.microsoft.com/office/drawing/2014/main" val="3740757224"/>
                    </a:ext>
                  </a:extLst>
                </a:gridCol>
                <a:gridCol w="4597554">
                  <a:extLst>
                    <a:ext uri="{9D8B030D-6E8A-4147-A177-3AD203B41FA5}">
                      <a16:colId xmlns:a16="http://schemas.microsoft.com/office/drawing/2014/main" val="707211723"/>
                    </a:ext>
                  </a:extLst>
                </a:gridCol>
                <a:gridCol w="4597554">
                  <a:extLst>
                    <a:ext uri="{9D8B030D-6E8A-4147-A177-3AD203B41FA5}">
                      <a16:colId xmlns:a16="http://schemas.microsoft.com/office/drawing/2014/main" val="3388373049"/>
                    </a:ext>
                  </a:extLst>
                </a:gridCol>
                <a:gridCol w="1646964">
                  <a:extLst>
                    <a:ext uri="{9D8B030D-6E8A-4147-A177-3AD203B41FA5}">
                      <a16:colId xmlns:a16="http://schemas.microsoft.com/office/drawing/2014/main" val="2065528941"/>
                    </a:ext>
                  </a:extLst>
                </a:gridCol>
                <a:gridCol w="1646964">
                  <a:extLst>
                    <a:ext uri="{9D8B030D-6E8A-4147-A177-3AD203B41FA5}">
                      <a16:colId xmlns:a16="http://schemas.microsoft.com/office/drawing/2014/main" val="3404213582"/>
                    </a:ext>
                  </a:extLst>
                </a:gridCol>
              </a:tblGrid>
              <a:tr h="492410">
                <a:tc>
                  <a:txBody>
                    <a:bodyPr/>
                    <a:lstStyle/>
                    <a:p>
                      <a:pPr algn="ctr">
                        <a:lnSpc>
                          <a:spcPct val="115000"/>
                        </a:lnSpc>
                        <a:spcAft>
                          <a:spcPts val="1000"/>
                        </a:spcAft>
                      </a:pPr>
                      <a:r>
                        <a:rPr lang="en-US" sz="2400" dirty="0">
                          <a:effectLst/>
                        </a:rPr>
                        <a:t>No.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2400" dirty="0">
                          <a:effectLst/>
                        </a:rPr>
                        <a:t>Authors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2400" dirty="0">
                          <a:effectLst/>
                        </a:rPr>
                        <a:t>Title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Overview</a:t>
                      </a:r>
                    </a:p>
                  </a:txBody>
                  <a:tcPr marL="68580" marR="68580" marT="0" marB="0"/>
                </a:tc>
                <a:tc>
                  <a:txBody>
                    <a:bodyPr/>
                    <a:lstStyle/>
                    <a:p>
                      <a:pPr algn="ctr">
                        <a:lnSpc>
                          <a:spcPct val="115000"/>
                        </a:lnSpc>
                        <a:spcAft>
                          <a:spcPts val="1000"/>
                        </a:spcAft>
                      </a:pPr>
                      <a:r>
                        <a:rPr lang="en-US" sz="2400" dirty="0">
                          <a:effectLst/>
                        </a:rPr>
                        <a:t>Year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Publisher</a:t>
                      </a:r>
                    </a:p>
                  </a:txBody>
                  <a:tcPr marL="68580" marR="68580" marT="0" marB="0"/>
                </a:tc>
                <a:extLst>
                  <a:ext uri="{0D108BD9-81ED-4DB2-BD59-A6C34878D82A}">
                    <a16:rowId xmlns:a16="http://schemas.microsoft.com/office/drawing/2014/main" val="3622065070"/>
                  </a:ext>
                </a:extLst>
              </a:tr>
              <a:tr h="2975743">
                <a:tc>
                  <a:txBody>
                    <a:bodyPr/>
                    <a:lstStyle/>
                    <a:p>
                      <a:pPr algn="ctr">
                        <a:lnSpc>
                          <a:spcPct val="115000"/>
                        </a:lnSpc>
                        <a:spcAft>
                          <a:spcPts val="1000"/>
                        </a:spcAft>
                      </a:pPr>
                      <a:r>
                        <a:rPr lang="en-US" sz="2400" dirty="0">
                          <a:effectLst/>
                        </a:rPr>
                        <a:t>1</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endParaRPr lang="en-US" sz="240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US" sz="2400" u="none" strike="noStrike" kern="1200" dirty="0" err="1">
                          <a:solidFill>
                            <a:schemeClr val="tx1"/>
                          </a:solidFill>
                          <a:effectLst/>
                          <a:latin typeface="Times New Roman" panose="02020603050405020304" pitchFamily="18" charset="0"/>
                          <a:ea typeface="+mn-ea"/>
                          <a:cs typeface="Times New Roman" panose="02020603050405020304" pitchFamily="18" charset="0"/>
                        </a:rPr>
                        <a:t>Hanwen</a:t>
                      </a:r>
                      <a:r>
                        <a:rPr lang="en-US" sz="2400" u="none" strike="noStrike" kern="1200" dirty="0">
                          <a:solidFill>
                            <a:schemeClr val="tx1"/>
                          </a:solidFill>
                          <a:effectLst/>
                          <a:latin typeface="Times New Roman" panose="02020603050405020304" pitchFamily="18" charset="0"/>
                          <a:ea typeface="+mn-ea"/>
                          <a:cs typeface="Times New Roman" panose="02020603050405020304" pitchFamily="18" charset="0"/>
                        </a:rPr>
                        <a:t> Jang</a:t>
                      </a:r>
                      <a:r>
                        <a:rPr lang="en-US" sz="2400" u="none" dirty="0">
                          <a:solidFill>
                            <a:schemeClr val="tx1"/>
                          </a:solidFill>
                          <a:effectLst/>
                          <a:latin typeface="Times New Roman" panose="02020603050405020304" pitchFamily="18" charset="0"/>
                          <a:cs typeface="Times New Roman" panose="02020603050405020304" pitchFamily="18" charset="0"/>
                        </a:rPr>
                        <a:t>; </a:t>
                      </a:r>
                      <a:r>
                        <a:rPr lang="en-US" sz="2400" u="none" strike="noStrike" kern="1200" dirty="0">
                          <a:solidFill>
                            <a:schemeClr val="tx1"/>
                          </a:solidFill>
                          <a:effectLst/>
                          <a:latin typeface="Times New Roman" panose="02020603050405020304" pitchFamily="18" charset="0"/>
                          <a:ea typeface="+mn-ea"/>
                          <a:cs typeface="Times New Roman" panose="02020603050405020304" pitchFamily="18" charset="0"/>
                        </a:rPr>
                        <a:t>Chao Jia</a:t>
                      </a:r>
                      <a:r>
                        <a:rPr lang="en-US" sz="2400" u="none" dirty="0">
                          <a:solidFill>
                            <a:schemeClr val="tx1"/>
                          </a:solidFill>
                          <a:effectLst/>
                          <a:latin typeface="Times New Roman" panose="02020603050405020304" pitchFamily="18" charset="0"/>
                          <a:cs typeface="Times New Roman" panose="02020603050405020304" pitchFamily="18" charset="0"/>
                        </a:rPr>
                        <a:t>; </a:t>
                      </a:r>
                      <a:r>
                        <a:rPr lang="en-US" sz="2400" u="none" strike="noStrike" kern="1200" dirty="0" err="1">
                          <a:solidFill>
                            <a:schemeClr val="tx1"/>
                          </a:solidFill>
                          <a:effectLst/>
                          <a:latin typeface="Times New Roman" panose="02020603050405020304" pitchFamily="18" charset="0"/>
                          <a:ea typeface="+mn-ea"/>
                          <a:cs typeface="Times New Roman" panose="02020603050405020304" pitchFamily="18" charset="0"/>
                        </a:rPr>
                        <a:t>Maoyin</a:t>
                      </a:r>
                      <a:r>
                        <a:rPr lang="en-US" sz="2400" u="none" strike="noStrike" kern="1200" dirty="0">
                          <a:solidFill>
                            <a:schemeClr val="tx1"/>
                          </a:solidFill>
                          <a:effectLst/>
                          <a:latin typeface="Times New Roman" panose="02020603050405020304" pitchFamily="18" charset="0"/>
                          <a:ea typeface="+mn-ea"/>
                          <a:cs typeface="Times New Roman" panose="02020603050405020304" pitchFamily="18" charset="0"/>
                        </a:rPr>
                        <a:t> Chen</a:t>
                      </a:r>
                      <a:endParaRPr lang="en-US" sz="2400" u="none"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Remaining Useful Life Prediction for Degradation Processes With Dependent and Nonstationary Increments</a:t>
                      </a:r>
                    </a:p>
                  </a:txBody>
                  <a:tcPr marL="68580" marR="68580" marT="0" marB="0" anchor="ctr"/>
                </a:tc>
                <a:tc>
                  <a:txBody>
                    <a:bodyPr/>
                    <a:lstStyle/>
                    <a:p>
                      <a:pPr algn="ct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Remaining Useful Life prediction based on  </a:t>
                      </a:r>
                      <a:r>
                        <a:rPr lang="en-US" sz="2400" b="0" i="0" kern="1200" dirty="0" err="1">
                          <a:solidFill>
                            <a:schemeClr val="dk1"/>
                          </a:solidFill>
                          <a:effectLst/>
                          <a:latin typeface="Times New Roman" panose="02020603050405020304" pitchFamily="18" charset="0"/>
                          <a:ea typeface="+mn-ea"/>
                          <a:cs typeface="Times New Roman" panose="02020603050405020304" pitchFamily="18" charset="0"/>
                        </a:rPr>
                        <a:t>bifractional</a:t>
                      </a: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2400" b="0" i="0" kern="1200" dirty="0" err="1">
                          <a:solidFill>
                            <a:schemeClr val="dk1"/>
                          </a:solidFill>
                          <a:effectLst/>
                          <a:latin typeface="Times New Roman" panose="02020603050405020304" pitchFamily="18" charset="0"/>
                          <a:ea typeface="+mn-ea"/>
                          <a:cs typeface="Times New Roman" panose="02020603050405020304" pitchFamily="18" charset="0"/>
                        </a:rPr>
                        <a:t>Browain</a:t>
                      </a: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 motion. The </a:t>
                      </a:r>
                      <a:r>
                        <a:rPr lang="en-US" sz="2400" b="0" i="0" kern="1200" dirty="0" err="1">
                          <a:solidFill>
                            <a:schemeClr val="dk1"/>
                          </a:solidFill>
                          <a:effectLst/>
                          <a:latin typeface="Times New Roman" panose="02020603050405020304" pitchFamily="18" charset="0"/>
                          <a:ea typeface="+mn-ea"/>
                          <a:cs typeface="Times New Roman" panose="02020603050405020304" pitchFamily="18" charset="0"/>
                        </a:rPr>
                        <a:t>biFBM</a:t>
                      </a: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 is a process with dependent and nonstationary increments.</a:t>
                      </a:r>
                    </a:p>
                  </a:txBody>
                  <a:tcPr marL="68580" marR="68580" marT="0" marB="0" anchor="ctr"/>
                </a:tc>
                <a:tc>
                  <a:txBody>
                    <a:bodyPr/>
                    <a:lstStyle/>
                    <a:p>
                      <a:pPr algn="ctr">
                        <a:lnSpc>
                          <a:spcPct val="115000"/>
                        </a:lnSpc>
                        <a:spcAft>
                          <a:spcPts val="1000"/>
                        </a:spcAft>
                      </a:pPr>
                      <a:r>
                        <a:rPr lang="en-US" sz="2400" dirty="0">
                          <a:effectLst/>
                        </a:rPr>
                        <a:t>2021</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IEEE</a:t>
                      </a:r>
                    </a:p>
                  </a:txBody>
                  <a:tcPr marL="68580" marR="68580" marT="0" marB="0" anchor="ctr"/>
                </a:tc>
                <a:extLst>
                  <a:ext uri="{0D108BD9-81ED-4DB2-BD59-A6C34878D82A}">
                    <a16:rowId xmlns:a16="http://schemas.microsoft.com/office/drawing/2014/main" val="4196668687"/>
                  </a:ext>
                </a:extLst>
              </a:tr>
              <a:tr h="3825956">
                <a:tc>
                  <a:txBody>
                    <a:bodyPr/>
                    <a:lstStyle/>
                    <a:p>
                      <a:pPr algn="ctr">
                        <a:lnSpc>
                          <a:spcPct val="115000"/>
                        </a:lnSpc>
                        <a:spcAft>
                          <a:spcPts val="1000"/>
                        </a:spcAft>
                      </a:pPr>
                      <a:r>
                        <a:rPr lang="en-US" sz="2400" dirty="0">
                          <a:effectLst/>
                        </a:rPr>
                        <a:t>2</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400" dirty="0">
                          <a:effectLst/>
                        </a:rPr>
                        <a:t>B Cui, S He, X Yao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Prognostics Based on Stochastic Degradation Process</a:t>
                      </a:r>
                    </a:p>
                  </a:txBody>
                  <a:tcPr marL="68580" marR="68580" marT="0" marB="0" anchor="ctr"/>
                </a:tc>
                <a:tc>
                  <a:txBody>
                    <a:bodyPr/>
                    <a:lstStyle/>
                    <a:p>
                      <a:pPr algn="ctr">
                        <a:lnSpc>
                          <a:spcPct val="100000"/>
                        </a:lnSpc>
                        <a:spcAft>
                          <a:spcPts val="1000"/>
                        </a:spcAft>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Degradation-model-based remaining useful life (RUL) estimation is essential for effective prognostic and health management.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400" dirty="0">
                          <a:effectLst/>
                        </a:rPr>
                        <a:t>2018</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IEEE</a:t>
                      </a:r>
                    </a:p>
                  </a:txBody>
                  <a:tcPr marL="68580" marR="68580" marT="0" marB="0" anchor="ctr"/>
                </a:tc>
                <a:extLst>
                  <a:ext uri="{0D108BD9-81ED-4DB2-BD59-A6C34878D82A}">
                    <a16:rowId xmlns:a16="http://schemas.microsoft.com/office/drawing/2014/main" val="2790997279"/>
                  </a:ext>
                </a:extLst>
              </a:tr>
            </a:tbl>
          </a:graphicData>
        </a:graphic>
      </p:graphicFrame>
      <p:pic>
        <p:nvPicPr>
          <p:cNvPr id="6" name="Picture 6">
            <a:extLst>
              <a:ext uri="{FF2B5EF4-FFF2-40B4-BE49-F238E27FC236}">
                <a16:creationId xmlns:a16="http://schemas.microsoft.com/office/drawing/2014/main" id="{830E2136-47DB-1E32-AC3D-AEA73C79BBFD}"/>
              </a:ext>
            </a:extLst>
          </p:cNvPr>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a:extLst>
              <a:ext uri="{FF2B5EF4-FFF2-40B4-BE49-F238E27FC236}">
                <a16:creationId xmlns:a16="http://schemas.microsoft.com/office/drawing/2014/main" id="{8B47977B-3F42-473B-E488-46484FE032A9}"/>
              </a:ext>
            </a:extLst>
          </p:cNvPr>
          <p:cNvPicPr>
            <a:picLocks noChangeAspect="1"/>
          </p:cNvPicPr>
          <p:nvPr/>
        </p:nvPicPr>
        <p:blipFill>
          <a:blip r:embed="rId3"/>
          <a:srcRect/>
          <a:stretch>
            <a:fillRect/>
          </a:stretch>
        </p:blipFill>
        <p:spPr>
          <a:xfrm>
            <a:off x="15873412" y="517761"/>
            <a:ext cx="1983242" cy="689157"/>
          </a:xfrm>
          <a:prstGeom prst="rect">
            <a:avLst/>
          </a:prstGeom>
        </p:spPr>
      </p:pic>
      <p:sp>
        <p:nvSpPr>
          <p:cNvPr id="10" name="TextBox 39">
            <a:extLst>
              <a:ext uri="{FF2B5EF4-FFF2-40B4-BE49-F238E27FC236}">
                <a16:creationId xmlns:a16="http://schemas.microsoft.com/office/drawing/2014/main" id="{6F7EA4BB-3907-4787-F4B3-A6AB00C2201A}"/>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07</a:t>
            </a:r>
          </a:p>
        </p:txBody>
      </p:sp>
      <p:sp>
        <p:nvSpPr>
          <p:cNvPr id="11" name="TextBox 10">
            <a:extLst>
              <a:ext uri="{FF2B5EF4-FFF2-40B4-BE49-F238E27FC236}">
                <a16:creationId xmlns:a16="http://schemas.microsoft.com/office/drawing/2014/main" id="{C3034193-43EF-0782-CA85-C8076C91A5F5}"/>
              </a:ext>
            </a:extLst>
          </p:cNvPr>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LITERATURE REVIEW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BDFF416-A3B2-8ACC-757D-71BFC53BA63E}"/>
              </a:ext>
            </a:extLst>
          </p:cNvPr>
          <p:cNvGraphicFramePr>
            <a:graphicFrameLocks noGrp="1"/>
          </p:cNvGraphicFramePr>
          <p:nvPr>
            <p:extLst>
              <p:ext uri="{D42A27DB-BD31-4B8C-83A1-F6EECF244321}">
                <p14:modId xmlns:p14="http://schemas.microsoft.com/office/powerpoint/2010/main" val="923697837"/>
              </p:ext>
            </p:extLst>
          </p:nvPr>
        </p:nvGraphicFramePr>
        <p:xfrm>
          <a:off x="685800" y="2130732"/>
          <a:ext cx="16422100" cy="7294109"/>
        </p:xfrm>
        <a:graphic>
          <a:graphicData uri="http://schemas.openxmlformats.org/drawingml/2006/table">
            <a:tbl>
              <a:tblPr firstRow="1" firstCol="1" bandRow="1">
                <a:tableStyleId>{5C22544A-7EE6-4342-B048-85BDC9FD1C3A}</a:tableStyleId>
              </a:tblPr>
              <a:tblGrid>
                <a:gridCol w="822954">
                  <a:extLst>
                    <a:ext uri="{9D8B030D-6E8A-4147-A177-3AD203B41FA5}">
                      <a16:colId xmlns:a16="http://schemas.microsoft.com/office/drawing/2014/main" val="309513105"/>
                    </a:ext>
                  </a:extLst>
                </a:gridCol>
                <a:gridCol w="3110110">
                  <a:extLst>
                    <a:ext uri="{9D8B030D-6E8A-4147-A177-3AD203B41FA5}">
                      <a16:colId xmlns:a16="http://schemas.microsoft.com/office/drawing/2014/main" val="3740757224"/>
                    </a:ext>
                  </a:extLst>
                </a:gridCol>
                <a:gridCol w="4597554">
                  <a:extLst>
                    <a:ext uri="{9D8B030D-6E8A-4147-A177-3AD203B41FA5}">
                      <a16:colId xmlns:a16="http://schemas.microsoft.com/office/drawing/2014/main" val="707211723"/>
                    </a:ext>
                  </a:extLst>
                </a:gridCol>
                <a:gridCol w="5337782">
                  <a:extLst>
                    <a:ext uri="{9D8B030D-6E8A-4147-A177-3AD203B41FA5}">
                      <a16:colId xmlns:a16="http://schemas.microsoft.com/office/drawing/2014/main" val="3388373049"/>
                    </a:ext>
                  </a:extLst>
                </a:gridCol>
                <a:gridCol w="1219200">
                  <a:extLst>
                    <a:ext uri="{9D8B030D-6E8A-4147-A177-3AD203B41FA5}">
                      <a16:colId xmlns:a16="http://schemas.microsoft.com/office/drawing/2014/main" val="2065528941"/>
                    </a:ext>
                  </a:extLst>
                </a:gridCol>
                <a:gridCol w="1334500">
                  <a:extLst>
                    <a:ext uri="{9D8B030D-6E8A-4147-A177-3AD203B41FA5}">
                      <a16:colId xmlns:a16="http://schemas.microsoft.com/office/drawing/2014/main" val="3404213582"/>
                    </a:ext>
                  </a:extLst>
                </a:gridCol>
              </a:tblGrid>
              <a:tr h="492410">
                <a:tc>
                  <a:txBody>
                    <a:bodyPr/>
                    <a:lstStyle/>
                    <a:p>
                      <a:pPr algn="ctr">
                        <a:lnSpc>
                          <a:spcPct val="115000"/>
                        </a:lnSpc>
                        <a:spcAft>
                          <a:spcPts val="1000"/>
                        </a:spcAft>
                      </a:pPr>
                      <a:r>
                        <a:rPr lang="en-US" sz="2400" dirty="0">
                          <a:effectLst/>
                        </a:rPr>
                        <a:t>No.</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2400" dirty="0">
                          <a:effectLst/>
                        </a:rPr>
                        <a:t>Authors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2400" dirty="0">
                          <a:effectLst/>
                        </a:rPr>
                        <a:t>Title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Overview</a:t>
                      </a:r>
                    </a:p>
                  </a:txBody>
                  <a:tcPr marL="68580" marR="68580" marT="0" marB="0"/>
                </a:tc>
                <a:tc>
                  <a:txBody>
                    <a:bodyPr/>
                    <a:lstStyle/>
                    <a:p>
                      <a:pPr algn="ctr">
                        <a:lnSpc>
                          <a:spcPct val="115000"/>
                        </a:lnSpc>
                        <a:spcAft>
                          <a:spcPts val="1000"/>
                        </a:spcAft>
                      </a:pPr>
                      <a:r>
                        <a:rPr lang="en-US" sz="2400" dirty="0">
                          <a:effectLst/>
                        </a:rPr>
                        <a:t>Year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Publisher</a:t>
                      </a:r>
                    </a:p>
                  </a:txBody>
                  <a:tcPr marL="68580" marR="68580" marT="0" marB="0"/>
                </a:tc>
                <a:extLst>
                  <a:ext uri="{0D108BD9-81ED-4DB2-BD59-A6C34878D82A}">
                    <a16:rowId xmlns:a16="http://schemas.microsoft.com/office/drawing/2014/main" val="3622065070"/>
                  </a:ext>
                </a:extLst>
              </a:tr>
              <a:tr h="2975743">
                <a:tc>
                  <a:txBody>
                    <a:bodyPr/>
                    <a:lstStyle/>
                    <a:p>
                      <a:pPr algn="ct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3</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endParaRPr lang="en-US" sz="240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p>
                      <a:pPr algn="ctr"/>
                      <a:r>
                        <a:rPr lang="en-US" sz="2400" u="none" strike="noStrike" kern="1200" dirty="0">
                          <a:solidFill>
                            <a:schemeClr val="tx1"/>
                          </a:solidFill>
                          <a:effectLst/>
                          <a:latin typeface="Times New Roman" panose="02020603050405020304" pitchFamily="18" charset="0"/>
                          <a:ea typeface="+mn-ea"/>
                          <a:cs typeface="Times New Roman" panose="02020603050405020304" pitchFamily="18" charset="0"/>
                        </a:rPr>
                        <a:t>Jian </a:t>
                      </a:r>
                      <a:r>
                        <a:rPr lang="en-US" sz="2400" u="none" strike="noStrike" kern="1200" dirty="0" err="1">
                          <a:solidFill>
                            <a:schemeClr val="tx1"/>
                          </a:solidFill>
                          <a:effectLst/>
                          <a:latin typeface="Times New Roman" panose="02020603050405020304" pitchFamily="18" charset="0"/>
                          <a:ea typeface="+mn-ea"/>
                          <a:cs typeface="Times New Roman" panose="02020603050405020304" pitchFamily="18" charset="0"/>
                        </a:rPr>
                        <a:t>Xun</a:t>
                      </a:r>
                      <a:r>
                        <a:rPr lang="en-US" sz="2400" u="none" strike="noStrike" kern="1200" dirty="0">
                          <a:solidFill>
                            <a:schemeClr val="tx1"/>
                          </a:solidFill>
                          <a:effectLst/>
                          <a:latin typeface="Times New Roman" panose="02020603050405020304" pitchFamily="18" charset="0"/>
                          <a:ea typeface="+mn-ea"/>
                          <a:cs typeface="Times New Roman" panose="02020603050405020304" pitchFamily="18" charset="0"/>
                        </a:rPr>
                        <a:t> Zhang; Dang Bo Du; Xiao Shang Si; Yang Liu</a:t>
                      </a:r>
                      <a:endParaRPr lang="en-US" sz="2400" u="none"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A New Method Based on Stochastic Process Models for Machine Remaining Useful Life Prediction</a:t>
                      </a:r>
                    </a:p>
                  </a:txBody>
                  <a:tcPr marL="68580" marR="68580" marT="0" marB="0" anchor="ctr"/>
                </a:tc>
                <a:tc>
                  <a:txBody>
                    <a:bodyPr/>
                    <a:lstStyle/>
                    <a:p>
                      <a:pPr algn="ct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This paper proposes a new method based on stochastic process models for machine RUL prediction. </a:t>
                      </a:r>
                    </a:p>
                  </a:txBody>
                  <a:tcPr marL="68580" marR="68580" marT="0" marB="0" anchor="ctr"/>
                </a:tc>
                <a:tc>
                  <a:txBody>
                    <a:bodyPr/>
                    <a:lstStyle/>
                    <a:p>
                      <a:pPr algn="ctr">
                        <a:lnSpc>
                          <a:spcPct val="115000"/>
                        </a:lnSpc>
                        <a:spcAft>
                          <a:spcPts val="1000"/>
                        </a:spcAft>
                      </a:pPr>
                      <a:r>
                        <a:rPr lang="en-US" sz="2400" dirty="0">
                          <a:effectLst/>
                        </a:rPr>
                        <a:t>2016</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IEEE</a:t>
                      </a:r>
                    </a:p>
                  </a:txBody>
                  <a:tcPr marL="68580" marR="68580" marT="0" marB="0" anchor="ctr"/>
                </a:tc>
                <a:extLst>
                  <a:ext uri="{0D108BD9-81ED-4DB2-BD59-A6C34878D82A}">
                    <a16:rowId xmlns:a16="http://schemas.microsoft.com/office/drawing/2014/main" val="4196668687"/>
                  </a:ext>
                </a:extLst>
              </a:tr>
              <a:tr h="3825956">
                <a:tc>
                  <a:txBody>
                    <a:bodyPr/>
                    <a:lstStyle/>
                    <a:p>
                      <a:pPr algn="ctr">
                        <a:lnSpc>
                          <a:spcPct val="115000"/>
                        </a:lnSpc>
                        <a:spcAft>
                          <a:spcPts val="10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4</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400" dirty="0" err="1">
                          <a:effectLst/>
                          <a:latin typeface="Times New Roman" panose="02020603050405020304" pitchFamily="18" charset="0"/>
                          <a:cs typeface="Times New Roman" panose="02020603050405020304" pitchFamily="18" charset="0"/>
                        </a:rPr>
                        <a:t>Hanzong</a:t>
                      </a:r>
                      <a:r>
                        <a:rPr lang="en-US" sz="2400" dirty="0">
                          <a:effectLst/>
                          <a:latin typeface="Times New Roman" panose="02020603050405020304" pitchFamily="18" charset="0"/>
                          <a:cs typeface="Times New Roman" panose="02020603050405020304" pitchFamily="18" charset="0"/>
                        </a:rPr>
                        <a:t> Liu; </a:t>
                      </a:r>
                      <a:r>
                        <a:rPr lang="en-US" sz="2400" dirty="0" err="1">
                          <a:effectLst/>
                          <a:latin typeface="Times New Roman" panose="02020603050405020304" pitchFamily="18" charset="0"/>
                          <a:cs typeface="Times New Roman" panose="02020603050405020304" pitchFamily="18" charset="0"/>
                        </a:rPr>
                        <a:t>Jiacia</a:t>
                      </a:r>
                      <a:r>
                        <a:rPr lang="en-IN" sz="2400" dirty="0">
                          <a:effectLst/>
                          <a:latin typeface="Times New Roman" panose="02020603050405020304" pitchFamily="18" charset="0"/>
                          <a:cs typeface="Times New Roman" panose="02020603050405020304" pitchFamily="18" charset="0"/>
                        </a:rPr>
                        <a:t>;</a:t>
                      </a:r>
                    </a:p>
                    <a:p>
                      <a:pPr algn="ctr">
                        <a:lnSpc>
                          <a:spcPct val="115000"/>
                        </a:lnSpc>
                        <a:spcAft>
                          <a:spcPts val="1000"/>
                        </a:spcAft>
                      </a:pPr>
                      <a:r>
                        <a:rPr lang="en-IN" sz="2400" dirty="0">
                          <a:effectLst/>
                          <a:latin typeface="Times New Roman" panose="02020603050405020304" pitchFamily="18" charset="0"/>
                          <a:cs typeface="Times New Roman" panose="02020603050405020304" pitchFamily="18" charset="0"/>
                        </a:rPr>
                        <a:t>Li Sun</a:t>
                      </a:r>
                      <a:endParaRPr lang="en-US" sz="2400"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Accelerated Degradation Model of Nonlinear Wiener Process Based on Fixed Time Index</a:t>
                      </a:r>
                    </a:p>
                  </a:txBody>
                  <a:tcPr marL="68580" marR="68580" marT="0" marB="0" anchor="ctr"/>
                </a:tc>
                <a:tc>
                  <a:txBody>
                    <a:bodyPr/>
                    <a:lstStyle/>
                    <a:p>
                      <a:pPr algn="ctr">
                        <a:lnSpc>
                          <a:spcPct val="100000"/>
                        </a:lnSpc>
                        <a:spcAft>
                          <a:spcPts val="1000"/>
                        </a:spcAft>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Paper based on accelerated degradation model of a nonlinear Wiener process based on a fixed time index</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400" dirty="0">
                          <a:effectLst/>
                        </a:rPr>
                        <a:t>2018</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IEEE</a:t>
                      </a:r>
                    </a:p>
                  </a:txBody>
                  <a:tcPr marL="68580" marR="68580" marT="0" marB="0" anchor="ctr"/>
                </a:tc>
                <a:extLst>
                  <a:ext uri="{0D108BD9-81ED-4DB2-BD59-A6C34878D82A}">
                    <a16:rowId xmlns:a16="http://schemas.microsoft.com/office/drawing/2014/main" val="2790997279"/>
                  </a:ext>
                </a:extLst>
              </a:tr>
            </a:tbl>
          </a:graphicData>
        </a:graphic>
      </p:graphicFrame>
      <p:pic>
        <p:nvPicPr>
          <p:cNvPr id="6" name="Picture 6">
            <a:extLst>
              <a:ext uri="{FF2B5EF4-FFF2-40B4-BE49-F238E27FC236}">
                <a16:creationId xmlns:a16="http://schemas.microsoft.com/office/drawing/2014/main" id="{830E2136-47DB-1E32-AC3D-AEA73C79BBFD}"/>
              </a:ext>
            </a:extLst>
          </p:cNvPr>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a:extLst>
              <a:ext uri="{FF2B5EF4-FFF2-40B4-BE49-F238E27FC236}">
                <a16:creationId xmlns:a16="http://schemas.microsoft.com/office/drawing/2014/main" id="{8B47977B-3F42-473B-E488-46484FE032A9}"/>
              </a:ext>
            </a:extLst>
          </p:cNvPr>
          <p:cNvPicPr>
            <a:picLocks noChangeAspect="1"/>
          </p:cNvPicPr>
          <p:nvPr/>
        </p:nvPicPr>
        <p:blipFill>
          <a:blip r:embed="rId3"/>
          <a:srcRect/>
          <a:stretch>
            <a:fillRect/>
          </a:stretch>
        </p:blipFill>
        <p:spPr>
          <a:xfrm>
            <a:off x="15873412" y="517761"/>
            <a:ext cx="1983242" cy="689157"/>
          </a:xfrm>
          <a:prstGeom prst="rect">
            <a:avLst/>
          </a:prstGeom>
        </p:spPr>
      </p:pic>
      <p:sp>
        <p:nvSpPr>
          <p:cNvPr id="10" name="TextBox 39">
            <a:extLst>
              <a:ext uri="{FF2B5EF4-FFF2-40B4-BE49-F238E27FC236}">
                <a16:creationId xmlns:a16="http://schemas.microsoft.com/office/drawing/2014/main" id="{6F7EA4BB-3907-4787-F4B3-A6AB00C2201A}"/>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08</a:t>
            </a:r>
          </a:p>
        </p:txBody>
      </p:sp>
      <p:sp>
        <p:nvSpPr>
          <p:cNvPr id="2" name="TextBox 10">
            <a:extLst>
              <a:ext uri="{FF2B5EF4-FFF2-40B4-BE49-F238E27FC236}">
                <a16:creationId xmlns:a16="http://schemas.microsoft.com/office/drawing/2014/main" id="{4C4A50B8-2C47-79D0-A109-306CAD31D3CE}"/>
              </a:ext>
            </a:extLst>
          </p:cNvPr>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LITERATURE REVIEW</a:t>
            </a:r>
          </a:p>
        </p:txBody>
      </p:sp>
    </p:spTree>
    <p:extLst>
      <p:ext uri="{BB962C8B-B14F-4D97-AF65-F5344CB8AC3E}">
        <p14:creationId xmlns:p14="http://schemas.microsoft.com/office/powerpoint/2010/main" val="2341410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BDFF416-A3B2-8ACC-757D-71BFC53BA63E}"/>
              </a:ext>
            </a:extLst>
          </p:cNvPr>
          <p:cNvGraphicFramePr>
            <a:graphicFrameLocks noGrp="1"/>
          </p:cNvGraphicFramePr>
          <p:nvPr>
            <p:extLst>
              <p:ext uri="{D42A27DB-BD31-4B8C-83A1-F6EECF244321}">
                <p14:modId xmlns:p14="http://schemas.microsoft.com/office/powerpoint/2010/main" val="7067734"/>
              </p:ext>
            </p:extLst>
          </p:nvPr>
        </p:nvGraphicFramePr>
        <p:xfrm>
          <a:off x="685800" y="2130732"/>
          <a:ext cx="16422100" cy="7609229"/>
        </p:xfrm>
        <a:graphic>
          <a:graphicData uri="http://schemas.openxmlformats.org/drawingml/2006/table">
            <a:tbl>
              <a:tblPr firstRow="1" firstCol="1" bandRow="1">
                <a:tableStyleId>{5C22544A-7EE6-4342-B048-85BDC9FD1C3A}</a:tableStyleId>
              </a:tblPr>
              <a:tblGrid>
                <a:gridCol w="822954">
                  <a:extLst>
                    <a:ext uri="{9D8B030D-6E8A-4147-A177-3AD203B41FA5}">
                      <a16:colId xmlns:a16="http://schemas.microsoft.com/office/drawing/2014/main" val="309513105"/>
                    </a:ext>
                  </a:extLst>
                </a:gridCol>
                <a:gridCol w="3110110">
                  <a:extLst>
                    <a:ext uri="{9D8B030D-6E8A-4147-A177-3AD203B41FA5}">
                      <a16:colId xmlns:a16="http://schemas.microsoft.com/office/drawing/2014/main" val="3740757224"/>
                    </a:ext>
                  </a:extLst>
                </a:gridCol>
                <a:gridCol w="4597554">
                  <a:extLst>
                    <a:ext uri="{9D8B030D-6E8A-4147-A177-3AD203B41FA5}">
                      <a16:colId xmlns:a16="http://schemas.microsoft.com/office/drawing/2014/main" val="707211723"/>
                    </a:ext>
                  </a:extLst>
                </a:gridCol>
                <a:gridCol w="5337782">
                  <a:extLst>
                    <a:ext uri="{9D8B030D-6E8A-4147-A177-3AD203B41FA5}">
                      <a16:colId xmlns:a16="http://schemas.microsoft.com/office/drawing/2014/main" val="3388373049"/>
                    </a:ext>
                  </a:extLst>
                </a:gridCol>
                <a:gridCol w="1219200">
                  <a:extLst>
                    <a:ext uri="{9D8B030D-6E8A-4147-A177-3AD203B41FA5}">
                      <a16:colId xmlns:a16="http://schemas.microsoft.com/office/drawing/2014/main" val="2065528941"/>
                    </a:ext>
                  </a:extLst>
                </a:gridCol>
                <a:gridCol w="1334500">
                  <a:extLst>
                    <a:ext uri="{9D8B030D-6E8A-4147-A177-3AD203B41FA5}">
                      <a16:colId xmlns:a16="http://schemas.microsoft.com/office/drawing/2014/main" val="3404213582"/>
                    </a:ext>
                  </a:extLst>
                </a:gridCol>
              </a:tblGrid>
              <a:tr h="492410">
                <a:tc>
                  <a:txBody>
                    <a:bodyPr/>
                    <a:lstStyle/>
                    <a:p>
                      <a:pPr algn="ctr">
                        <a:lnSpc>
                          <a:spcPct val="115000"/>
                        </a:lnSpc>
                        <a:spcAft>
                          <a:spcPts val="1000"/>
                        </a:spcAft>
                      </a:pPr>
                      <a:r>
                        <a:rPr lang="en-US" sz="2400" dirty="0">
                          <a:effectLst/>
                          <a:latin typeface="Times New Roman" panose="02020603050405020304" pitchFamily="18" charset="0"/>
                          <a:cs typeface="Times New Roman" panose="02020603050405020304" pitchFamily="18" charset="0"/>
                        </a:rPr>
                        <a:t>No.</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2400" dirty="0">
                          <a:effectLst/>
                          <a:latin typeface="Times New Roman" panose="02020603050405020304" pitchFamily="18" charset="0"/>
                          <a:cs typeface="Times New Roman" panose="02020603050405020304" pitchFamily="18" charset="0"/>
                        </a:rPr>
                        <a:t>Authors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2400" dirty="0">
                          <a:effectLst/>
                          <a:latin typeface="Times New Roman" panose="02020603050405020304" pitchFamily="18" charset="0"/>
                          <a:cs typeface="Times New Roman" panose="02020603050405020304" pitchFamily="18" charset="0"/>
                        </a:rPr>
                        <a:t>Title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Overview</a:t>
                      </a:r>
                    </a:p>
                  </a:txBody>
                  <a:tcPr marL="68580" marR="68580" marT="0" marB="0"/>
                </a:tc>
                <a:tc>
                  <a:txBody>
                    <a:bodyPr/>
                    <a:lstStyle/>
                    <a:p>
                      <a:pPr algn="ctr">
                        <a:lnSpc>
                          <a:spcPct val="115000"/>
                        </a:lnSpc>
                        <a:spcAft>
                          <a:spcPts val="1000"/>
                        </a:spcAft>
                      </a:pPr>
                      <a:r>
                        <a:rPr lang="en-US" sz="2400" dirty="0">
                          <a:effectLst/>
                          <a:latin typeface="Times New Roman" panose="02020603050405020304" pitchFamily="18" charset="0"/>
                          <a:cs typeface="Times New Roman" panose="02020603050405020304" pitchFamily="18" charset="0"/>
                        </a:rPr>
                        <a:t>Year</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Publisher</a:t>
                      </a:r>
                    </a:p>
                  </a:txBody>
                  <a:tcPr marL="68580" marR="68580" marT="0" marB="0"/>
                </a:tc>
                <a:extLst>
                  <a:ext uri="{0D108BD9-81ED-4DB2-BD59-A6C34878D82A}">
                    <a16:rowId xmlns:a16="http://schemas.microsoft.com/office/drawing/2014/main" val="3622065070"/>
                  </a:ext>
                </a:extLst>
              </a:tr>
              <a:tr h="2975743">
                <a:tc>
                  <a:txBody>
                    <a:bodyPr/>
                    <a:lstStyle/>
                    <a:p>
                      <a:pPr algn="ctr">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IN" sz="2400" dirty="0" err="1">
                          <a:latin typeface="Times New Roman" panose="02020603050405020304" pitchFamily="18" charset="0"/>
                          <a:cs typeface="Times New Roman" panose="02020603050405020304" pitchFamily="18" charset="0"/>
                        </a:rPr>
                        <a:t>Oguz</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Bektas</a:t>
                      </a:r>
                      <a:r>
                        <a:rPr lang="en-IN" sz="2400" dirty="0">
                          <a:latin typeface="Times New Roman" panose="02020603050405020304" pitchFamily="18" charset="0"/>
                          <a:cs typeface="Times New Roman" panose="02020603050405020304" pitchFamily="18" charset="0"/>
                        </a:rPr>
                        <a:t> · Jeffrey A. Jones · Shankar </a:t>
                      </a:r>
                      <a:r>
                        <a:rPr lang="en-IN" sz="2400" dirty="0" err="1">
                          <a:latin typeface="Times New Roman" panose="02020603050405020304" pitchFamily="18" charset="0"/>
                          <a:cs typeface="Times New Roman" panose="02020603050405020304" pitchFamily="18" charset="0"/>
                        </a:rPr>
                        <a:t>Sankararaman</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Indranil</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Roychoudhury</a:t>
                      </a:r>
                      <a:r>
                        <a:rPr lang="en-IN" sz="2400" dirty="0">
                          <a:latin typeface="Times New Roman" panose="02020603050405020304" pitchFamily="18" charset="0"/>
                          <a:cs typeface="Times New Roman" panose="02020603050405020304" pitchFamily="18" charset="0"/>
                        </a:rPr>
                        <a:t> · Kai Goebel</a:t>
                      </a:r>
                      <a:endParaRPr lang="en-US" sz="240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2400" dirty="0">
                          <a:latin typeface="Times New Roman" panose="02020603050405020304" pitchFamily="18" charset="0"/>
                          <a:cs typeface="Times New Roman" panose="02020603050405020304" pitchFamily="18" charset="0"/>
                        </a:rPr>
                        <a:t>A neural network filtering approach for similarity-based remaining useful life estimation</a:t>
                      </a:r>
                      <a:endParaRPr lang="en-US" sz="2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r>
                        <a:rPr lang="en-US" sz="2400" dirty="0">
                          <a:latin typeface="Times New Roman" panose="02020603050405020304" pitchFamily="18" charset="0"/>
                          <a:cs typeface="Times New Roman" panose="02020603050405020304" pitchFamily="18" charset="0"/>
                        </a:rPr>
                        <a:t>The framework proposed in this paper considers a similarity-based prognostic algorithm that is fed by the use of data normalization and filtering methods for operational trajectories of complex systems.</a:t>
                      </a:r>
                      <a:endParaRPr lang="en-US" sz="2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400" dirty="0">
                          <a:effectLst/>
                          <a:latin typeface="Times New Roman" panose="02020603050405020304" pitchFamily="18" charset="0"/>
                          <a:cs typeface="Times New Roman" panose="02020603050405020304" pitchFamily="18" charset="0"/>
                        </a:rPr>
                        <a:t>2018</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IEEE</a:t>
                      </a:r>
                    </a:p>
                  </a:txBody>
                  <a:tcPr marL="68580" marR="68580" marT="0" marB="0" anchor="ctr"/>
                </a:tc>
                <a:extLst>
                  <a:ext uri="{0D108BD9-81ED-4DB2-BD59-A6C34878D82A}">
                    <a16:rowId xmlns:a16="http://schemas.microsoft.com/office/drawing/2014/main" val="4196668687"/>
                  </a:ext>
                </a:extLst>
              </a:tr>
              <a:tr h="3825956">
                <a:tc>
                  <a:txBody>
                    <a:bodyPr/>
                    <a:lstStyle/>
                    <a:p>
                      <a:pPr algn="ctr">
                        <a:lnSpc>
                          <a:spcPct val="115000"/>
                        </a:lnSpc>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6</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IN" sz="2400" dirty="0">
                          <a:latin typeface="Times New Roman" panose="02020603050405020304" pitchFamily="18" charset="0"/>
                          <a:cs typeface="Times New Roman" panose="02020603050405020304" pitchFamily="18" charset="0"/>
                        </a:rPr>
                        <a:t>Martin Weston &amp; Robert Taylor</a:t>
                      </a:r>
                      <a:endParaRPr lang="en-US" sz="2400"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n-US" sz="2400" dirty="0">
                          <a:latin typeface="Times New Roman" panose="02020603050405020304" pitchFamily="18" charset="0"/>
                          <a:cs typeface="Times New Roman" panose="02020603050405020304" pitchFamily="18" charset="0"/>
                        </a:rPr>
                        <a:t>Remaining Useful Life Estimation of Caterpillar Vehicle Compartments</a:t>
                      </a:r>
                      <a:endParaRPr lang="en-US" sz="24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marL="68580" marR="68580" marT="0" marB="0" anchor="ctr"/>
                </a:tc>
                <a:tc>
                  <a:txBody>
                    <a:bodyPr/>
                    <a:lstStyle/>
                    <a:p>
                      <a:pPr algn="ctr">
                        <a:lnSpc>
                          <a:spcPct val="100000"/>
                        </a:lnSpc>
                        <a:spcAft>
                          <a:spcPts val="1000"/>
                        </a:spcAft>
                      </a:pPr>
                      <a:r>
                        <a:rPr lang="en-US" sz="2400" dirty="0">
                          <a:latin typeface="Times New Roman" panose="02020603050405020304" pitchFamily="18" charset="0"/>
                          <a:cs typeface="Times New Roman" panose="02020603050405020304" pitchFamily="18" charset="0"/>
                        </a:rPr>
                        <a:t>This project identifies which elements of the oil are most important in the identification of failures and constructs a statistical model using oil sample data in conjunction with failure history in order to estimate compartment Remaining Useful Life (RUL).</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400" dirty="0">
                          <a:effectLst/>
                          <a:latin typeface="Times New Roman" panose="02020603050405020304" pitchFamily="18" charset="0"/>
                          <a:cs typeface="Times New Roman" panose="02020603050405020304" pitchFamily="18" charset="0"/>
                        </a:rPr>
                        <a:t>2020</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IEEE</a:t>
                      </a:r>
                    </a:p>
                  </a:txBody>
                  <a:tcPr marL="68580" marR="68580" marT="0" marB="0" anchor="ctr"/>
                </a:tc>
                <a:extLst>
                  <a:ext uri="{0D108BD9-81ED-4DB2-BD59-A6C34878D82A}">
                    <a16:rowId xmlns:a16="http://schemas.microsoft.com/office/drawing/2014/main" val="2790997279"/>
                  </a:ext>
                </a:extLst>
              </a:tr>
            </a:tbl>
          </a:graphicData>
        </a:graphic>
      </p:graphicFrame>
      <p:pic>
        <p:nvPicPr>
          <p:cNvPr id="6" name="Picture 6">
            <a:extLst>
              <a:ext uri="{FF2B5EF4-FFF2-40B4-BE49-F238E27FC236}">
                <a16:creationId xmlns:a16="http://schemas.microsoft.com/office/drawing/2014/main" id="{830E2136-47DB-1E32-AC3D-AEA73C79BBFD}"/>
              </a:ext>
            </a:extLst>
          </p:cNvPr>
          <p:cNvPicPr>
            <a:picLocks noChangeAspect="1"/>
          </p:cNvPicPr>
          <p:nvPr/>
        </p:nvPicPr>
        <p:blipFill>
          <a:blip r:embed="rId2"/>
          <a:srcRect/>
          <a:stretch>
            <a:fillRect/>
          </a:stretch>
        </p:blipFill>
        <p:spPr>
          <a:xfrm>
            <a:off x="201276" y="192980"/>
            <a:ext cx="1270650" cy="1338720"/>
          </a:xfrm>
          <a:prstGeom prst="rect">
            <a:avLst/>
          </a:prstGeom>
        </p:spPr>
      </p:pic>
      <p:pic>
        <p:nvPicPr>
          <p:cNvPr id="7" name="Picture 7">
            <a:extLst>
              <a:ext uri="{FF2B5EF4-FFF2-40B4-BE49-F238E27FC236}">
                <a16:creationId xmlns:a16="http://schemas.microsoft.com/office/drawing/2014/main" id="{8B47977B-3F42-473B-E488-46484FE032A9}"/>
              </a:ext>
            </a:extLst>
          </p:cNvPr>
          <p:cNvPicPr>
            <a:picLocks noChangeAspect="1"/>
          </p:cNvPicPr>
          <p:nvPr/>
        </p:nvPicPr>
        <p:blipFill>
          <a:blip r:embed="rId3"/>
          <a:srcRect/>
          <a:stretch>
            <a:fillRect/>
          </a:stretch>
        </p:blipFill>
        <p:spPr>
          <a:xfrm>
            <a:off x="15873412" y="517761"/>
            <a:ext cx="1983242" cy="689157"/>
          </a:xfrm>
          <a:prstGeom prst="rect">
            <a:avLst/>
          </a:prstGeom>
        </p:spPr>
      </p:pic>
      <p:sp>
        <p:nvSpPr>
          <p:cNvPr id="10" name="TextBox 39">
            <a:extLst>
              <a:ext uri="{FF2B5EF4-FFF2-40B4-BE49-F238E27FC236}">
                <a16:creationId xmlns:a16="http://schemas.microsoft.com/office/drawing/2014/main" id="{6F7EA4BB-3907-4787-F4B3-A6AB00C2201A}"/>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09</a:t>
            </a:r>
          </a:p>
        </p:txBody>
      </p:sp>
      <p:sp>
        <p:nvSpPr>
          <p:cNvPr id="2" name="TextBox 10">
            <a:extLst>
              <a:ext uri="{FF2B5EF4-FFF2-40B4-BE49-F238E27FC236}">
                <a16:creationId xmlns:a16="http://schemas.microsoft.com/office/drawing/2014/main" id="{4C4A50B8-2C47-79D0-A109-306CAD31D3CE}"/>
              </a:ext>
            </a:extLst>
          </p:cNvPr>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LITERATURE REVIEW</a:t>
            </a:r>
          </a:p>
        </p:txBody>
      </p:sp>
    </p:spTree>
    <p:extLst>
      <p:ext uri="{BB962C8B-B14F-4D97-AF65-F5344CB8AC3E}">
        <p14:creationId xmlns:p14="http://schemas.microsoft.com/office/powerpoint/2010/main" val="3253481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16043" y="10096500"/>
            <a:ext cx="4611469" cy="0"/>
          </a:xfrm>
          <a:prstGeom prst="line">
            <a:avLst/>
          </a:prstGeom>
          <a:ln w="190500" cap="flat">
            <a:solidFill>
              <a:srgbClr val="000000"/>
            </a:solidFill>
            <a:prstDash val="solid"/>
            <a:headEnd type="none" w="sm" len="sm"/>
            <a:tailEnd type="none" w="sm" len="sm"/>
          </a:ln>
        </p:spPr>
      </p:sp>
      <p:sp>
        <p:nvSpPr>
          <p:cNvPr id="3" name="AutoShape 3"/>
          <p:cNvSpPr/>
          <p:nvPr/>
        </p:nvSpPr>
        <p:spPr>
          <a:xfrm>
            <a:off x="5640169" y="10096500"/>
            <a:ext cx="4811406" cy="0"/>
          </a:xfrm>
          <a:prstGeom prst="line">
            <a:avLst/>
          </a:prstGeom>
          <a:ln w="190500" cap="flat">
            <a:solidFill>
              <a:srgbClr val="EF7B54"/>
            </a:solidFill>
            <a:prstDash val="solid"/>
            <a:headEnd type="none" w="sm" len="sm"/>
            <a:tailEnd type="none" w="sm" len="sm"/>
          </a:ln>
        </p:spPr>
      </p:sp>
      <p:sp>
        <p:nvSpPr>
          <p:cNvPr id="4" name="AutoShape 4"/>
          <p:cNvSpPr/>
          <p:nvPr/>
        </p:nvSpPr>
        <p:spPr>
          <a:xfrm>
            <a:off x="10462350" y="10096500"/>
            <a:ext cx="4646761" cy="0"/>
          </a:xfrm>
          <a:prstGeom prst="line">
            <a:avLst/>
          </a:prstGeom>
          <a:ln w="190500" cap="flat">
            <a:solidFill>
              <a:srgbClr val="81CFC2"/>
            </a:solidFill>
            <a:prstDash val="solid"/>
            <a:headEnd type="none" w="sm" len="sm"/>
            <a:tailEnd type="none" w="sm" len="sm"/>
          </a:ln>
        </p:spPr>
      </p:sp>
      <p:grpSp>
        <p:nvGrpSpPr>
          <p:cNvPr id="46" name="Group 45">
            <a:extLst>
              <a:ext uri="{FF2B5EF4-FFF2-40B4-BE49-F238E27FC236}">
                <a16:creationId xmlns:a16="http://schemas.microsoft.com/office/drawing/2014/main" id="{66C01644-5564-6493-3911-041F1D37361C}"/>
              </a:ext>
            </a:extLst>
          </p:cNvPr>
          <p:cNvGrpSpPr/>
          <p:nvPr/>
        </p:nvGrpSpPr>
        <p:grpSpPr>
          <a:xfrm>
            <a:off x="1089961" y="2095970"/>
            <a:ext cx="16211646" cy="2511117"/>
            <a:chOff x="985762" y="3336662"/>
            <a:chExt cx="16211646" cy="2511117"/>
          </a:xfrm>
        </p:grpSpPr>
        <p:grpSp>
          <p:nvGrpSpPr>
            <p:cNvPr id="5" name="Group 5"/>
            <p:cNvGrpSpPr/>
            <p:nvPr/>
          </p:nvGrpSpPr>
          <p:grpSpPr>
            <a:xfrm>
              <a:off x="1031779" y="3378251"/>
              <a:ext cx="2553997" cy="1325633"/>
              <a:chOff x="0" y="0"/>
              <a:chExt cx="339414" cy="176170"/>
            </a:xfrm>
          </p:grpSpPr>
          <p:sp>
            <p:nvSpPr>
              <p:cNvPr id="6" name="Freeform 6"/>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81CFC2"/>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3721590" y="3393029"/>
              <a:ext cx="2553997" cy="1325633"/>
              <a:chOff x="0" y="0"/>
              <a:chExt cx="339414" cy="176170"/>
            </a:xfrm>
          </p:grpSpPr>
          <p:sp>
            <p:nvSpPr>
              <p:cNvPr id="9" name="Freeform 9"/>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EF7B54"/>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6474732" y="3373355"/>
              <a:ext cx="2553997" cy="1325633"/>
              <a:chOff x="0" y="0"/>
              <a:chExt cx="339414" cy="176170"/>
            </a:xfrm>
          </p:grpSpPr>
          <p:sp>
            <p:nvSpPr>
              <p:cNvPr id="12" name="Freeform 12"/>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81CFC2"/>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4" name="Group 14"/>
            <p:cNvGrpSpPr/>
            <p:nvPr/>
          </p:nvGrpSpPr>
          <p:grpSpPr>
            <a:xfrm>
              <a:off x="9182773" y="3336662"/>
              <a:ext cx="2553997" cy="1325633"/>
              <a:chOff x="0" y="0"/>
              <a:chExt cx="339414" cy="176170"/>
            </a:xfrm>
          </p:grpSpPr>
          <p:sp>
            <p:nvSpPr>
              <p:cNvPr id="15" name="Freeform 15"/>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EF7B54"/>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7" name="Group 17"/>
            <p:cNvGrpSpPr/>
            <p:nvPr/>
          </p:nvGrpSpPr>
          <p:grpSpPr>
            <a:xfrm>
              <a:off x="11890814" y="3366130"/>
              <a:ext cx="2553997" cy="1325633"/>
              <a:chOff x="0" y="0"/>
              <a:chExt cx="339414" cy="176170"/>
            </a:xfrm>
          </p:grpSpPr>
          <p:sp>
            <p:nvSpPr>
              <p:cNvPr id="18" name="Freeform 18"/>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81CFC2"/>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0" name="Group 20"/>
            <p:cNvGrpSpPr/>
            <p:nvPr/>
          </p:nvGrpSpPr>
          <p:grpSpPr>
            <a:xfrm>
              <a:off x="14643411" y="3356600"/>
              <a:ext cx="2553997" cy="1325633"/>
              <a:chOff x="0" y="0"/>
              <a:chExt cx="339414" cy="176170"/>
            </a:xfrm>
          </p:grpSpPr>
          <p:sp>
            <p:nvSpPr>
              <p:cNvPr id="21" name="Freeform 21"/>
              <p:cNvSpPr/>
              <p:nvPr/>
            </p:nvSpPr>
            <p:spPr>
              <a:xfrm>
                <a:off x="0" y="0"/>
                <a:ext cx="339414" cy="176170"/>
              </a:xfrm>
              <a:custGeom>
                <a:avLst/>
                <a:gdLst/>
                <a:ahLst/>
                <a:cxnLst/>
                <a:rect l="l" t="t" r="r" b="b"/>
                <a:pathLst>
                  <a:path w="339414" h="176170">
                    <a:moveTo>
                      <a:pt x="0" y="0"/>
                    </a:moveTo>
                    <a:lnTo>
                      <a:pt x="339414" y="0"/>
                    </a:lnTo>
                    <a:lnTo>
                      <a:pt x="339414" y="176170"/>
                    </a:lnTo>
                    <a:lnTo>
                      <a:pt x="0" y="176170"/>
                    </a:lnTo>
                    <a:close/>
                  </a:path>
                </a:pathLst>
              </a:custGeom>
              <a:solidFill>
                <a:srgbClr val="EF7B54"/>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pic>
          <p:nvPicPr>
            <p:cNvPr id="23" name="Picture 2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03161" y="3772578"/>
              <a:ext cx="533475" cy="533475"/>
            </a:xfrm>
            <a:prstGeom prst="rect">
              <a:avLst/>
            </a:prstGeom>
          </p:spPr>
        </p:pic>
        <p:sp>
          <p:nvSpPr>
            <p:cNvPr id="27" name="TextBox 27"/>
            <p:cNvSpPr txBox="1"/>
            <p:nvPr/>
          </p:nvSpPr>
          <p:spPr>
            <a:xfrm>
              <a:off x="1257317" y="3526950"/>
              <a:ext cx="2071448" cy="1118870"/>
            </a:xfrm>
            <a:prstGeom prst="rect">
              <a:avLst/>
            </a:prstGeom>
          </p:spPr>
          <p:txBody>
            <a:bodyPr lIns="0" tIns="0" rIns="0" bIns="0" rtlCol="0" anchor="t">
              <a:spAutoFit/>
            </a:bodyPr>
            <a:lstStyle/>
            <a:p>
              <a:pPr algn="ctr">
                <a:lnSpc>
                  <a:spcPts val="4480"/>
                </a:lnSpc>
              </a:pPr>
              <a:r>
                <a:rPr lang="en-US" sz="3200" dirty="0">
                  <a:solidFill>
                    <a:srgbClr val="000000"/>
                  </a:solidFill>
                  <a:latin typeface="Roboto Condensed Bold"/>
                </a:rPr>
                <a:t>INPUT</a:t>
              </a:r>
            </a:p>
            <a:p>
              <a:pPr algn="ctr">
                <a:lnSpc>
                  <a:spcPts val="4480"/>
                </a:lnSpc>
              </a:pPr>
              <a:r>
                <a:rPr lang="en-US" sz="3200" dirty="0">
                  <a:solidFill>
                    <a:srgbClr val="000000"/>
                  </a:solidFill>
                  <a:latin typeface="Roboto Condensed Bold"/>
                </a:rPr>
                <a:t>DATA</a:t>
              </a:r>
            </a:p>
          </p:txBody>
        </p:sp>
        <p:sp>
          <p:nvSpPr>
            <p:cNvPr id="28" name="TextBox 28"/>
            <p:cNvSpPr txBox="1"/>
            <p:nvPr/>
          </p:nvSpPr>
          <p:spPr>
            <a:xfrm>
              <a:off x="3825085" y="3500080"/>
              <a:ext cx="2296934" cy="1118870"/>
            </a:xfrm>
            <a:prstGeom prst="rect">
              <a:avLst/>
            </a:prstGeom>
          </p:spPr>
          <p:txBody>
            <a:bodyPr lIns="0" tIns="0" rIns="0" bIns="0" rtlCol="0" anchor="t">
              <a:spAutoFit/>
            </a:bodyPr>
            <a:lstStyle/>
            <a:p>
              <a:pPr algn="ctr">
                <a:lnSpc>
                  <a:spcPts val="4480"/>
                </a:lnSpc>
              </a:pPr>
              <a:r>
                <a:rPr lang="en-US" sz="3200" dirty="0">
                  <a:solidFill>
                    <a:srgbClr val="000000"/>
                  </a:solidFill>
                  <a:latin typeface="Roboto Condensed Bold"/>
                </a:rPr>
                <a:t>DATA</a:t>
              </a:r>
            </a:p>
            <a:p>
              <a:pPr algn="ctr">
                <a:lnSpc>
                  <a:spcPts val="4480"/>
                </a:lnSpc>
              </a:pPr>
              <a:r>
                <a:rPr lang="en-US" sz="3200" dirty="0">
                  <a:solidFill>
                    <a:srgbClr val="000000"/>
                  </a:solidFill>
                  <a:latin typeface="Roboto Condensed Bold"/>
                </a:rPr>
                <a:t>PROCESSING</a:t>
              </a:r>
            </a:p>
          </p:txBody>
        </p:sp>
        <p:sp>
          <p:nvSpPr>
            <p:cNvPr id="29" name="TextBox 29"/>
            <p:cNvSpPr txBox="1"/>
            <p:nvPr/>
          </p:nvSpPr>
          <p:spPr>
            <a:xfrm>
              <a:off x="6760083" y="3804707"/>
              <a:ext cx="2071448" cy="556895"/>
            </a:xfrm>
            <a:prstGeom prst="rect">
              <a:avLst/>
            </a:prstGeom>
          </p:spPr>
          <p:txBody>
            <a:bodyPr lIns="0" tIns="0" rIns="0" bIns="0" rtlCol="0" anchor="t">
              <a:spAutoFit/>
            </a:bodyPr>
            <a:lstStyle/>
            <a:p>
              <a:pPr algn="ctr">
                <a:lnSpc>
                  <a:spcPts val="4480"/>
                </a:lnSpc>
              </a:pPr>
              <a:r>
                <a:rPr lang="en-US" sz="3200" dirty="0">
                  <a:solidFill>
                    <a:srgbClr val="000000"/>
                  </a:solidFill>
                  <a:latin typeface="Roboto Condensed Bold"/>
                </a:rPr>
                <a:t>LABELLING</a:t>
              </a:r>
            </a:p>
          </p:txBody>
        </p:sp>
        <p:sp>
          <p:nvSpPr>
            <p:cNvPr id="30" name="TextBox 30"/>
            <p:cNvSpPr txBox="1"/>
            <p:nvPr/>
          </p:nvSpPr>
          <p:spPr>
            <a:xfrm>
              <a:off x="9341107" y="3694726"/>
              <a:ext cx="2330124" cy="798829"/>
            </a:xfrm>
            <a:prstGeom prst="rect">
              <a:avLst/>
            </a:prstGeom>
          </p:spPr>
          <p:txBody>
            <a:bodyPr lIns="0" tIns="0" rIns="0" bIns="0" rtlCol="0" anchor="t">
              <a:spAutoFit/>
            </a:bodyPr>
            <a:lstStyle/>
            <a:p>
              <a:pPr algn="ctr">
                <a:lnSpc>
                  <a:spcPts val="3220"/>
                </a:lnSpc>
              </a:pPr>
              <a:r>
                <a:rPr lang="en-US" sz="2300" dirty="0">
                  <a:solidFill>
                    <a:srgbClr val="000000"/>
                  </a:solidFill>
                  <a:latin typeface="Roboto Condensed Bold"/>
                </a:rPr>
                <a:t>MODELSELECTION &amp; EVALUATION</a:t>
              </a:r>
            </a:p>
          </p:txBody>
        </p:sp>
        <p:sp>
          <p:nvSpPr>
            <p:cNvPr id="31" name="TextBox 31"/>
            <p:cNvSpPr txBox="1"/>
            <p:nvPr/>
          </p:nvSpPr>
          <p:spPr>
            <a:xfrm>
              <a:off x="12049397" y="3565135"/>
              <a:ext cx="2309591" cy="995680"/>
            </a:xfrm>
            <a:prstGeom prst="rect">
              <a:avLst/>
            </a:prstGeom>
          </p:spPr>
          <p:txBody>
            <a:bodyPr lIns="0" tIns="0" rIns="0" bIns="0" rtlCol="0" anchor="t">
              <a:spAutoFit/>
            </a:bodyPr>
            <a:lstStyle/>
            <a:p>
              <a:pPr algn="ctr">
                <a:lnSpc>
                  <a:spcPts val="3920"/>
                </a:lnSpc>
              </a:pPr>
              <a:r>
                <a:rPr lang="en-US" sz="2800" dirty="0">
                  <a:solidFill>
                    <a:srgbClr val="000000"/>
                  </a:solidFill>
                  <a:latin typeface="Roboto Condensed Bold"/>
                </a:rPr>
                <a:t>RUL</a:t>
              </a:r>
            </a:p>
            <a:p>
              <a:pPr algn="ctr">
                <a:lnSpc>
                  <a:spcPts val="3920"/>
                </a:lnSpc>
              </a:pPr>
              <a:r>
                <a:rPr lang="en-US" sz="2800" dirty="0">
                  <a:solidFill>
                    <a:srgbClr val="000000"/>
                  </a:solidFill>
                  <a:latin typeface="Roboto Condensed Bold"/>
                </a:rPr>
                <a:t>CALCULATION</a:t>
              </a:r>
            </a:p>
          </p:txBody>
        </p:sp>
        <p:sp>
          <p:nvSpPr>
            <p:cNvPr id="32" name="TextBox 32"/>
            <p:cNvSpPr txBox="1"/>
            <p:nvPr/>
          </p:nvSpPr>
          <p:spPr>
            <a:xfrm>
              <a:off x="14865682" y="3740968"/>
              <a:ext cx="2071448" cy="556895"/>
            </a:xfrm>
            <a:prstGeom prst="rect">
              <a:avLst/>
            </a:prstGeom>
          </p:spPr>
          <p:txBody>
            <a:bodyPr lIns="0" tIns="0" rIns="0" bIns="0" rtlCol="0" anchor="t">
              <a:spAutoFit/>
            </a:bodyPr>
            <a:lstStyle/>
            <a:p>
              <a:pPr algn="ctr">
                <a:lnSpc>
                  <a:spcPts val="4480"/>
                </a:lnSpc>
              </a:pPr>
              <a:r>
                <a:rPr lang="en-US" sz="3200" dirty="0">
                  <a:solidFill>
                    <a:srgbClr val="000000"/>
                  </a:solidFill>
                  <a:latin typeface="Roboto Condensed Bold"/>
                </a:rPr>
                <a:t>OUTPUT</a:t>
              </a:r>
            </a:p>
          </p:txBody>
        </p:sp>
        <p:pic>
          <p:nvPicPr>
            <p:cNvPr id="33" name="Picture 3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26707" y="3796238"/>
              <a:ext cx="533475" cy="533475"/>
            </a:xfrm>
            <a:prstGeom prst="rect">
              <a:avLst/>
            </a:prstGeom>
          </p:spPr>
        </p:pic>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54081" y="3796238"/>
              <a:ext cx="533475" cy="533475"/>
            </a:xfrm>
            <a:prstGeom prst="rect">
              <a:avLst/>
            </a:prstGeom>
          </p:spPr>
        </p:pic>
        <p:pic>
          <p:nvPicPr>
            <p:cNvPr id="35" name="Picture 3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8818" y="3789107"/>
              <a:ext cx="533475" cy="533475"/>
            </a:xfrm>
            <a:prstGeom prst="rect">
              <a:avLst/>
            </a:prstGeom>
          </p:spPr>
        </p:pic>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58988" y="3796238"/>
              <a:ext cx="533475" cy="533475"/>
            </a:xfrm>
            <a:prstGeom prst="rect">
              <a:avLst/>
            </a:prstGeom>
          </p:spPr>
        </p:pic>
        <p:sp>
          <p:nvSpPr>
            <p:cNvPr id="37" name="TextBox 37"/>
            <p:cNvSpPr txBox="1"/>
            <p:nvPr/>
          </p:nvSpPr>
          <p:spPr>
            <a:xfrm>
              <a:off x="985762" y="4903146"/>
              <a:ext cx="2553997" cy="630555"/>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Input raw data needs to be processed </a:t>
              </a:r>
            </a:p>
          </p:txBody>
        </p:sp>
        <p:sp>
          <p:nvSpPr>
            <p:cNvPr id="38" name="TextBox 38"/>
            <p:cNvSpPr txBox="1"/>
            <p:nvPr/>
          </p:nvSpPr>
          <p:spPr>
            <a:xfrm>
              <a:off x="3712188" y="4884355"/>
              <a:ext cx="2553997" cy="630555"/>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Raw data is cleaned &amp;</a:t>
              </a:r>
            </a:p>
            <a:p>
              <a:pPr algn="ctr">
                <a:lnSpc>
                  <a:spcPts val="2520"/>
                </a:lnSpc>
              </a:pPr>
              <a:r>
                <a:rPr lang="en-US" sz="1800" dirty="0">
                  <a:solidFill>
                    <a:srgbClr val="000000"/>
                  </a:solidFill>
                  <a:latin typeface="Roboto Condensed"/>
                </a:rPr>
                <a:t>unwanted data is removed </a:t>
              </a:r>
            </a:p>
          </p:txBody>
        </p:sp>
        <p:sp>
          <p:nvSpPr>
            <p:cNvPr id="39" name="TextBox 39"/>
            <p:cNvSpPr txBox="1"/>
            <p:nvPr/>
          </p:nvSpPr>
          <p:spPr>
            <a:xfrm>
              <a:off x="6429631" y="4872778"/>
              <a:ext cx="2553997" cy="944880"/>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Labelling the clean data according to the requirements</a:t>
              </a:r>
            </a:p>
          </p:txBody>
        </p:sp>
        <p:sp>
          <p:nvSpPr>
            <p:cNvPr id="40" name="TextBox 40"/>
            <p:cNvSpPr txBox="1"/>
            <p:nvPr/>
          </p:nvSpPr>
          <p:spPr>
            <a:xfrm>
              <a:off x="9137672" y="4884355"/>
              <a:ext cx="2553997" cy="944880"/>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Selecting the statistical model for predictive maintenance</a:t>
              </a:r>
            </a:p>
          </p:txBody>
        </p:sp>
        <p:sp>
          <p:nvSpPr>
            <p:cNvPr id="41" name="TextBox 41"/>
            <p:cNvSpPr txBox="1"/>
            <p:nvPr/>
          </p:nvSpPr>
          <p:spPr>
            <a:xfrm>
              <a:off x="11872584" y="4902899"/>
              <a:ext cx="2553997" cy="944880"/>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Remaining useful life calculation based on history data</a:t>
              </a:r>
            </a:p>
          </p:txBody>
        </p:sp>
        <p:sp>
          <p:nvSpPr>
            <p:cNvPr id="42" name="TextBox 42"/>
            <p:cNvSpPr txBox="1"/>
            <p:nvPr/>
          </p:nvSpPr>
          <p:spPr>
            <a:xfrm>
              <a:off x="14585310" y="4903146"/>
              <a:ext cx="2553997" cy="630555"/>
            </a:xfrm>
            <a:prstGeom prst="rect">
              <a:avLst/>
            </a:prstGeom>
          </p:spPr>
          <p:txBody>
            <a:bodyPr lIns="0" tIns="0" rIns="0" bIns="0" rtlCol="0" anchor="t">
              <a:spAutoFit/>
            </a:bodyPr>
            <a:lstStyle/>
            <a:p>
              <a:pPr algn="ctr">
                <a:lnSpc>
                  <a:spcPts val="2520"/>
                </a:lnSpc>
              </a:pPr>
              <a:r>
                <a:rPr lang="en-US" sz="1800" dirty="0">
                  <a:solidFill>
                    <a:srgbClr val="000000"/>
                  </a:solidFill>
                  <a:latin typeface="Roboto Condensed"/>
                </a:rPr>
                <a:t>Early Failure detection to overcome the breakdown</a:t>
              </a:r>
            </a:p>
          </p:txBody>
        </p:sp>
      </p:grpSp>
      <p:pic>
        <p:nvPicPr>
          <p:cNvPr id="44" name="Picture 44"/>
          <p:cNvPicPr>
            <a:picLocks noChangeAspect="1"/>
          </p:cNvPicPr>
          <p:nvPr/>
        </p:nvPicPr>
        <p:blipFill>
          <a:blip r:embed="rId4"/>
          <a:srcRect/>
          <a:stretch>
            <a:fillRect/>
          </a:stretch>
        </p:blipFill>
        <p:spPr>
          <a:xfrm>
            <a:off x="16103482" y="339543"/>
            <a:ext cx="1983242" cy="689157"/>
          </a:xfrm>
          <a:prstGeom prst="rect">
            <a:avLst/>
          </a:prstGeom>
        </p:spPr>
      </p:pic>
      <p:sp>
        <p:nvSpPr>
          <p:cNvPr id="45" name="TextBox 39">
            <a:extLst>
              <a:ext uri="{FF2B5EF4-FFF2-40B4-BE49-F238E27FC236}">
                <a16:creationId xmlns:a16="http://schemas.microsoft.com/office/drawing/2014/main" id="{B77BE3F8-EE4F-7160-EF83-26ED22B7531B}"/>
              </a:ext>
            </a:extLst>
          </p:cNvPr>
          <p:cNvSpPr txBox="1"/>
          <p:nvPr/>
        </p:nvSpPr>
        <p:spPr>
          <a:xfrm>
            <a:off x="15840075" y="9740938"/>
            <a:ext cx="1462855" cy="439223"/>
          </a:xfrm>
          <a:prstGeom prst="rect">
            <a:avLst/>
          </a:prstGeom>
        </p:spPr>
        <p:txBody>
          <a:bodyPr lIns="0" tIns="0" rIns="0" bIns="0" rtlCol="0" anchor="t">
            <a:spAutoFit/>
          </a:bodyPr>
          <a:lstStyle/>
          <a:p>
            <a:pPr marL="0" lvl="0" indent="0">
              <a:lnSpc>
                <a:spcPts val="3919"/>
              </a:lnSpc>
              <a:spcBef>
                <a:spcPct val="0"/>
              </a:spcBef>
            </a:pPr>
            <a:r>
              <a:rPr lang="en-US" sz="2000" dirty="0">
                <a:latin typeface="Roboto Condensed"/>
              </a:rPr>
              <a:t>Page 10</a:t>
            </a:r>
          </a:p>
        </p:txBody>
      </p:sp>
      <p:sp>
        <p:nvSpPr>
          <p:cNvPr id="49" name="TextBox 48">
            <a:extLst>
              <a:ext uri="{FF2B5EF4-FFF2-40B4-BE49-F238E27FC236}">
                <a16:creationId xmlns:a16="http://schemas.microsoft.com/office/drawing/2014/main" id="{2A2AF825-AB0B-DF27-1D00-B514777D469B}"/>
              </a:ext>
            </a:extLst>
          </p:cNvPr>
          <p:cNvSpPr txBox="1"/>
          <p:nvPr/>
        </p:nvSpPr>
        <p:spPr>
          <a:xfrm>
            <a:off x="4998588" y="9666723"/>
            <a:ext cx="10379868" cy="369332"/>
          </a:xfrm>
          <a:prstGeom prst="rect">
            <a:avLst/>
          </a:prstGeom>
          <a:noFill/>
        </p:spPr>
        <p:txBody>
          <a:bodyPr wrap="square">
            <a:spAutoFit/>
          </a:bodyPr>
          <a:lstStyle/>
          <a:p>
            <a:r>
              <a:rPr lang="en-IN" dirty="0">
                <a:solidFill>
                  <a:schemeClr val="tx2">
                    <a:lumMod val="60000"/>
                    <a:lumOff val="40000"/>
                  </a:schemeClr>
                </a:solidFill>
              </a:rPr>
              <a:t>https://www.donaldson.com/en-in/engine/filters/products/air-intake/cleaners/ssg/</a:t>
            </a:r>
          </a:p>
        </p:txBody>
      </p:sp>
      <p:pic>
        <p:nvPicPr>
          <p:cNvPr id="50" name="Picture 6">
            <a:extLst>
              <a:ext uri="{FF2B5EF4-FFF2-40B4-BE49-F238E27FC236}">
                <a16:creationId xmlns:a16="http://schemas.microsoft.com/office/drawing/2014/main" id="{992FB289-7096-C48C-DDCE-574CB3C015B1}"/>
              </a:ext>
            </a:extLst>
          </p:cNvPr>
          <p:cNvPicPr>
            <a:picLocks noChangeAspect="1"/>
          </p:cNvPicPr>
          <p:nvPr/>
        </p:nvPicPr>
        <p:blipFill>
          <a:blip r:embed="rId5"/>
          <a:srcRect/>
          <a:stretch>
            <a:fillRect/>
          </a:stretch>
        </p:blipFill>
        <p:spPr>
          <a:xfrm>
            <a:off x="201276" y="192980"/>
            <a:ext cx="1270650" cy="1338720"/>
          </a:xfrm>
          <a:prstGeom prst="rect">
            <a:avLst/>
          </a:prstGeom>
        </p:spPr>
      </p:pic>
      <p:sp>
        <p:nvSpPr>
          <p:cNvPr id="24" name="TextBox 10">
            <a:extLst>
              <a:ext uri="{FF2B5EF4-FFF2-40B4-BE49-F238E27FC236}">
                <a16:creationId xmlns:a16="http://schemas.microsoft.com/office/drawing/2014/main" id="{00CBDAF3-8518-C54D-7403-DA05708D645D}"/>
              </a:ext>
            </a:extLst>
          </p:cNvPr>
          <p:cNvSpPr txBox="1"/>
          <p:nvPr/>
        </p:nvSpPr>
        <p:spPr>
          <a:xfrm>
            <a:off x="4697509" y="669360"/>
            <a:ext cx="8892981" cy="1236345"/>
          </a:xfrm>
          <a:prstGeom prst="rect">
            <a:avLst/>
          </a:prstGeom>
        </p:spPr>
        <p:txBody>
          <a:bodyPr lIns="0" tIns="0" rIns="0" bIns="0" rtlCol="0" anchor="t">
            <a:spAutoFit/>
          </a:bodyPr>
          <a:lstStyle/>
          <a:p>
            <a:pPr algn="ctr">
              <a:lnSpc>
                <a:spcPts val="10080"/>
              </a:lnSpc>
            </a:pPr>
            <a:r>
              <a:rPr lang="en-US" sz="7200" dirty="0">
                <a:solidFill>
                  <a:srgbClr val="000000"/>
                </a:solidFill>
                <a:latin typeface="Roboto Condensed Bold"/>
              </a:rPr>
              <a:t>WORKFLOW</a:t>
            </a:r>
          </a:p>
        </p:txBody>
      </p:sp>
      <p:pic>
        <p:nvPicPr>
          <p:cNvPr id="48" name="Picture 47">
            <a:extLst>
              <a:ext uri="{FF2B5EF4-FFF2-40B4-BE49-F238E27FC236}">
                <a16:creationId xmlns:a16="http://schemas.microsoft.com/office/drawing/2014/main" id="{995D4A6B-A9A3-8D6E-C940-23C4CD4EA75B}"/>
              </a:ext>
            </a:extLst>
          </p:cNvPr>
          <p:cNvPicPr>
            <a:picLocks noChangeAspect="1"/>
          </p:cNvPicPr>
          <p:nvPr/>
        </p:nvPicPr>
        <p:blipFill>
          <a:blip r:embed="rId6"/>
          <a:stretch>
            <a:fillRect/>
          </a:stretch>
        </p:blipFill>
        <p:spPr>
          <a:xfrm>
            <a:off x="6274450" y="4538864"/>
            <a:ext cx="10759677" cy="5144255"/>
          </a:xfrm>
          <a:prstGeom prst="rect">
            <a:avLst/>
          </a:prstGeom>
        </p:spPr>
      </p:pic>
      <p:pic>
        <p:nvPicPr>
          <p:cNvPr id="25" name="Picture 24">
            <a:extLst>
              <a:ext uri="{FF2B5EF4-FFF2-40B4-BE49-F238E27FC236}">
                <a16:creationId xmlns:a16="http://schemas.microsoft.com/office/drawing/2014/main" id="{42C80EBC-9E9B-B82D-354C-71CE8ECBB5CB}"/>
              </a:ext>
            </a:extLst>
          </p:cNvPr>
          <p:cNvPicPr>
            <a:picLocks noChangeAspect="1"/>
          </p:cNvPicPr>
          <p:nvPr/>
        </p:nvPicPr>
        <p:blipFill>
          <a:blip r:embed="rId7"/>
          <a:stretch>
            <a:fillRect/>
          </a:stretch>
        </p:blipFill>
        <p:spPr>
          <a:xfrm>
            <a:off x="956464" y="5322293"/>
            <a:ext cx="4953000" cy="3325699"/>
          </a:xfrm>
          <a:prstGeom prst="rect">
            <a:avLst/>
          </a:prstGeom>
        </p:spPr>
      </p:pic>
      <p:sp>
        <p:nvSpPr>
          <p:cNvPr id="26" name="TextBox 25">
            <a:extLst>
              <a:ext uri="{FF2B5EF4-FFF2-40B4-BE49-F238E27FC236}">
                <a16:creationId xmlns:a16="http://schemas.microsoft.com/office/drawing/2014/main" id="{45D2E0C7-4715-A0DF-4DF7-0DFF75ADDBC4}"/>
              </a:ext>
            </a:extLst>
          </p:cNvPr>
          <p:cNvSpPr txBox="1"/>
          <p:nvPr/>
        </p:nvSpPr>
        <p:spPr>
          <a:xfrm>
            <a:off x="2012041" y="8820760"/>
            <a:ext cx="2841846" cy="400751"/>
          </a:xfrm>
          <a:prstGeom prst="rect">
            <a:avLst/>
          </a:prstGeom>
        </p:spPr>
        <p:txBody>
          <a:bodyPr wrap="square" lIns="0" tIns="0" rIns="0" bIns="0" rtlCol="0" anchor="t">
            <a:spAutoFit/>
          </a:bodyPr>
          <a:lstStyle/>
          <a:p>
            <a:pPr algn="ctr">
              <a:lnSpc>
                <a:spcPts val="3500"/>
              </a:lnSpc>
            </a:pPr>
            <a:r>
              <a:rPr lang="en-US" sz="2500" dirty="0">
                <a:solidFill>
                  <a:srgbClr val="000000"/>
                </a:solidFill>
                <a:latin typeface="Alegreya Sans Bold"/>
              </a:rPr>
              <a:t>Air Filter Indicator</a:t>
            </a:r>
          </a:p>
        </p:txBody>
      </p:sp>
      <p:sp>
        <p:nvSpPr>
          <p:cNvPr id="43" name="TextBox 42">
            <a:extLst>
              <a:ext uri="{FF2B5EF4-FFF2-40B4-BE49-F238E27FC236}">
                <a16:creationId xmlns:a16="http://schemas.microsoft.com/office/drawing/2014/main" id="{141B7D74-9CCC-9674-6DAC-D76441FA591E}"/>
              </a:ext>
            </a:extLst>
          </p:cNvPr>
          <p:cNvSpPr txBox="1"/>
          <p:nvPr/>
        </p:nvSpPr>
        <p:spPr>
          <a:xfrm flipH="1">
            <a:off x="2639545" y="9200595"/>
            <a:ext cx="1554481" cy="461665"/>
          </a:xfrm>
          <a:prstGeom prst="rect">
            <a:avLst/>
          </a:prstGeom>
          <a:noFill/>
        </p:spPr>
        <p:txBody>
          <a:bodyPr wrap="square" rtlCol="0">
            <a:spAutoFit/>
          </a:bodyPr>
          <a:lstStyle/>
          <a:p>
            <a:pPr algn="ctr"/>
            <a:r>
              <a:rPr lang="en-US" sz="2400" b="1" dirty="0"/>
              <a:t>Fig 4</a:t>
            </a:r>
            <a:endParaRPr lang="en-IN" sz="24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5308</TotalTime>
  <Words>2598</Words>
  <Application>Microsoft Office PowerPoint</Application>
  <PresentationFormat>Custom</PresentationFormat>
  <Paragraphs>356</Paragraphs>
  <Slides>37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Calibri</vt:lpstr>
      <vt:lpstr>Roboto Condensed</vt:lpstr>
      <vt:lpstr>Times Neue Roman</vt:lpstr>
      <vt:lpstr>Roboto Condensed Bold</vt:lpstr>
      <vt:lpstr>Open Sans</vt:lpstr>
      <vt:lpstr>Canva Sans Bold</vt:lpstr>
      <vt:lpstr>Times New Roman</vt:lpstr>
      <vt:lpstr>Alegreya Sans Bold</vt:lpstr>
      <vt:lpstr>Arial</vt:lpstr>
      <vt:lpstr>Playlist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Remaining Useful Life of Air filters</dc:title>
  <dc:creator>Pravin patel</dc:creator>
  <cp:lastModifiedBy>Jainil Patel</cp:lastModifiedBy>
  <cp:revision>65</cp:revision>
  <dcterms:created xsi:type="dcterms:W3CDTF">2006-08-16T00:00:00Z</dcterms:created>
  <dcterms:modified xsi:type="dcterms:W3CDTF">2023-05-28T06:49:36Z</dcterms:modified>
  <dc:identifier>DAFM8XWzwXU</dc:identifier>
</cp:coreProperties>
</file>